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370" r:id="rId2"/>
    <p:sldId id="259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9" r:id="rId11"/>
    <p:sldId id="272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5" r:id="rId22"/>
    <p:sldId id="306" r:id="rId23"/>
    <p:sldId id="307" r:id="rId24"/>
    <p:sldId id="308" r:id="rId25"/>
    <p:sldId id="309" r:id="rId26"/>
    <p:sldId id="310" r:id="rId27"/>
    <p:sldId id="312" r:id="rId28"/>
    <p:sldId id="313" r:id="rId29"/>
    <p:sldId id="314" r:id="rId30"/>
    <p:sldId id="315" r:id="rId31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egoe UI"/>
        <a:ea typeface="Segoe UI"/>
        <a:cs typeface="Segoe UI"/>
        <a:sym typeface="Segoe U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egoe UI"/>
        <a:ea typeface="Segoe UI"/>
        <a:cs typeface="Segoe UI"/>
        <a:sym typeface="Segoe U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egoe UI"/>
        <a:ea typeface="Segoe UI"/>
        <a:cs typeface="Segoe UI"/>
        <a:sym typeface="Segoe U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egoe UI"/>
        <a:ea typeface="Segoe UI"/>
        <a:cs typeface="Segoe UI"/>
        <a:sym typeface="Segoe U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egoe UI"/>
        <a:ea typeface="Segoe UI"/>
        <a:cs typeface="Segoe UI"/>
        <a:sym typeface="Segoe U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egoe UI"/>
        <a:ea typeface="Segoe UI"/>
        <a:cs typeface="Segoe UI"/>
        <a:sym typeface="Segoe U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egoe UI"/>
        <a:ea typeface="Segoe UI"/>
        <a:cs typeface="Segoe UI"/>
        <a:sym typeface="Segoe U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egoe UI"/>
        <a:ea typeface="Segoe UI"/>
        <a:cs typeface="Segoe UI"/>
        <a:sym typeface="Segoe U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egoe UI"/>
        <a:ea typeface="Segoe UI"/>
        <a:cs typeface="Segoe UI"/>
        <a:sym typeface="Segoe UI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Segoe UI"/>
          <a:ea typeface="Segoe UI"/>
          <a:cs typeface="Segoe UI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E7F3F4"/>
          </a:solidFill>
        </a:fill>
      </a:tcStyle>
    </a:wholeTbl>
    <a:band2H>
      <a:tcTxStyle/>
      <a:tcStyle>
        <a:tcBdr/>
        <a:fill>
          <a:solidFill>
            <a:srgbClr val="F3F9FA"/>
          </a:solidFill>
        </a:fill>
      </a:tcStyle>
    </a:band2H>
    <a:firstCol>
      <a:tcTxStyle b="on" i="on">
        <a:font>
          <a:latin typeface="Segoe UI"/>
          <a:ea typeface="Segoe UI"/>
          <a:cs typeface="Segoe UI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Segoe UI"/>
          <a:ea typeface="Segoe UI"/>
          <a:cs typeface="Segoe UI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>
          <a:latin typeface="Segoe UI"/>
          <a:ea typeface="Segoe UI"/>
          <a:cs typeface="Segoe UI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Segoe UI"/>
          <a:ea typeface="Segoe UI"/>
          <a:cs typeface="Segoe UI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>
          <a:latin typeface="Segoe UI"/>
          <a:ea typeface="Segoe UI"/>
          <a:cs typeface="Segoe UI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n">
        <a:font>
          <a:latin typeface="Segoe UI"/>
          <a:ea typeface="Segoe UI"/>
          <a:cs typeface="Segoe UI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n">
        <a:font>
          <a:latin typeface="Segoe UI"/>
          <a:ea typeface="Segoe UI"/>
          <a:cs typeface="Segoe UI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Segoe UI"/>
          <a:ea typeface="Segoe UI"/>
          <a:cs typeface="Segoe UI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CCCCD9"/>
          </a:solidFill>
        </a:fill>
      </a:tcStyle>
    </a:wholeTbl>
    <a:band2H>
      <a:tcTxStyle/>
      <a:tcStyle>
        <a:tcBdr/>
        <a:fill>
          <a:solidFill>
            <a:srgbClr val="E7E7ED"/>
          </a:solidFill>
        </a:fill>
      </a:tcStyle>
    </a:band2H>
    <a:firstCol>
      <a:tcTxStyle b="on" i="on">
        <a:font>
          <a:latin typeface="Segoe UI"/>
          <a:ea typeface="Segoe UI"/>
          <a:cs typeface="Segoe UI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>
          <a:latin typeface="Segoe UI"/>
          <a:ea typeface="Segoe UI"/>
          <a:cs typeface="Segoe UI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>
          <a:latin typeface="Segoe UI"/>
          <a:ea typeface="Segoe UI"/>
          <a:cs typeface="Segoe UI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Segoe UI"/>
          <a:ea typeface="Segoe UI"/>
          <a:cs typeface="Segoe U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>
          <a:latin typeface="Segoe UI"/>
          <a:ea typeface="Segoe UI"/>
          <a:cs typeface="Segoe UI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Segoe UI"/>
          <a:ea typeface="Segoe UI"/>
          <a:cs typeface="Segoe U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n">
        <a:font>
          <a:latin typeface="Segoe UI"/>
          <a:ea typeface="Segoe UI"/>
          <a:cs typeface="Segoe UI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Segoe UI"/>
          <a:ea typeface="Segoe UI"/>
          <a:cs typeface="Segoe UI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Segoe UI"/>
          <a:ea typeface="Segoe UI"/>
          <a:cs typeface="Segoe UI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>
          <a:latin typeface="Segoe UI"/>
          <a:ea typeface="Segoe UI"/>
          <a:cs typeface="Segoe UI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>
          <a:latin typeface="Segoe UI"/>
          <a:ea typeface="Segoe UI"/>
          <a:cs typeface="Segoe UI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Segoe UI"/>
          <a:ea typeface="Segoe UI"/>
          <a:cs typeface="Segoe U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>
          <a:latin typeface="Segoe UI"/>
          <a:ea typeface="Segoe UI"/>
          <a:cs typeface="Segoe U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Segoe UI"/>
          <a:ea typeface="Segoe UI"/>
          <a:cs typeface="Segoe U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Segoe UI"/>
          <a:ea typeface="Segoe UI"/>
          <a:cs typeface="Segoe U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53"/>
    <p:restoredTop sz="92729"/>
  </p:normalViewPr>
  <p:slideViewPr>
    <p:cSldViewPr snapToGrid="0" snapToObjects="1">
      <p:cViewPr varScale="1">
        <p:scale>
          <a:sx n="92" d="100"/>
          <a:sy n="92" d="100"/>
        </p:scale>
        <p:origin x="120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4A51BD-D814-7041-A008-3ADCC07EE44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3806927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3" name="Shape 1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071829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685800" y="1844675"/>
            <a:ext cx="7772400" cy="2041525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half" idx="1"/>
          </p:nvPr>
        </p:nvSpPr>
        <p:spPr>
          <a:xfrm>
            <a:off x="1371600" y="3886200"/>
            <a:ext cx="6400800" cy="2971800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</a:lvl1pPr>
            <a:lvl2pPr marL="0" indent="457200" algn="ctr">
              <a:buClrTx/>
              <a:buSzTx/>
              <a:buNone/>
            </a:lvl2pPr>
            <a:lvl3pPr marL="0" indent="914400" algn="ctr">
              <a:buClrTx/>
              <a:buSzTx/>
              <a:buNone/>
            </a:lvl3pPr>
            <a:lvl4pPr marL="0" indent="1371600" algn="ctr">
              <a:buClrTx/>
              <a:buSzTx/>
              <a:buNone/>
            </a:lvl4pPr>
            <a:lvl5pPr marL="0" indent="1828800" algn="ctr">
              <a:buClrTx/>
              <a:buSzTx/>
              <a:buNone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xfrm>
            <a:off x="6858000" y="0"/>
            <a:ext cx="2286000" cy="6453188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00" name="Shape 100"/>
          <p:cNvSpPr>
            <a:spLocks noGrp="1"/>
          </p:cNvSpPr>
          <p:nvPr>
            <p:ph type="body" idx="1"/>
          </p:nvPr>
        </p:nvSpPr>
        <p:spPr>
          <a:xfrm>
            <a:off x="0" y="0"/>
            <a:ext cx="6705600" cy="6858000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1" name="Shape 10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050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050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250825" y="1052512"/>
            <a:ext cx="8642350" cy="5805489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제목 텍스트</a:t>
            </a:r>
          </a:p>
        </p:txBody>
      </p:sp>
      <p:sp>
        <p:nvSpPr>
          <p:cNvPr id="31" name="Shape 31"/>
          <p:cNvSpPr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ClrTx/>
              <a:buSzTx/>
              <a:buNone/>
              <a:defRPr sz="2000"/>
            </a:lvl1pPr>
            <a:lvl2pPr marL="0" indent="457200">
              <a:spcBef>
                <a:spcPts val="400"/>
              </a:spcBef>
              <a:buClrTx/>
              <a:buSzTx/>
              <a:buNone/>
              <a:defRPr sz="2000"/>
            </a:lvl2pPr>
            <a:lvl3pPr marL="0" indent="914400">
              <a:spcBef>
                <a:spcPts val="400"/>
              </a:spcBef>
              <a:buClrTx/>
              <a:buSzTx/>
              <a:buNone/>
              <a:defRPr sz="2000"/>
            </a:lvl3pPr>
            <a:lvl4pPr marL="0" indent="1371600">
              <a:spcBef>
                <a:spcPts val="400"/>
              </a:spcBef>
              <a:buClrTx/>
              <a:buSzTx/>
              <a:buNone/>
              <a:defRPr sz="2000"/>
            </a:lvl4pPr>
            <a:lvl5pPr marL="0" indent="1828800">
              <a:spcBef>
                <a:spcPts val="400"/>
              </a:spcBef>
              <a:buClrTx/>
              <a:buSzTx/>
              <a:buNone/>
              <a:defRPr sz="20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050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half" idx="1"/>
          </p:nvPr>
        </p:nvSpPr>
        <p:spPr>
          <a:xfrm>
            <a:off x="250825" y="1052512"/>
            <a:ext cx="4244975" cy="5805489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xfrm>
            <a:off x="457200" y="256810"/>
            <a:ext cx="8229600" cy="1178656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sz="quarter" idx="1"/>
          </p:nvPr>
        </p:nvSpPr>
        <p:spPr>
          <a:xfrm>
            <a:off x="457200" y="1435465"/>
            <a:ext cx="4040188" cy="73941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ClrTx/>
              <a:buSzTx/>
              <a:buNone/>
              <a:defRPr sz="2400" b="1"/>
            </a:lvl1pPr>
            <a:lvl2pPr marL="0" indent="457200">
              <a:spcBef>
                <a:spcPts val="500"/>
              </a:spcBef>
              <a:buClrTx/>
              <a:buSzTx/>
              <a:buNone/>
              <a:defRPr sz="2400" b="1"/>
            </a:lvl2pPr>
            <a:lvl3pPr marL="0" indent="914400">
              <a:spcBef>
                <a:spcPts val="500"/>
              </a:spcBef>
              <a:buClrTx/>
              <a:buSzTx/>
              <a:buNone/>
              <a:defRPr sz="2400" b="1"/>
            </a:lvl3pPr>
            <a:lvl4pPr marL="0" indent="1371600">
              <a:spcBef>
                <a:spcPts val="500"/>
              </a:spcBef>
              <a:buClrTx/>
              <a:buSzTx/>
              <a:buNone/>
              <a:defRPr sz="2400" b="1"/>
            </a:lvl4pPr>
            <a:lvl5pPr marL="0" indent="1828800">
              <a:spcBef>
                <a:spcPts val="500"/>
              </a:spcBef>
              <a:buClrTx/>
              <a:buSz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xfrm>
            <a:off x="457200" y="0"/>
            <a:ext cx="3008314" cy="14351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제목 텍스트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/>
            </a:lvl1pPr>
            <a:lvl2pPr marL="783771" indent="-326571">
              <a:spcBef>
                <a:spcPts val="700"/>
              </a:spcBef>
              <a:defRPr sz="3200"/>
            </a:lvl2pPr>
            <a:lvl3pPr marL="1219200" indent="-304800">
              <a:spcBef>
                <a:spcPts val="700"/>
              </a:spcBef>
              <a:defRPr sz="3200"/>
            </a:lvl3pPr>
            <a:lvl4pPr marL="1737360" indent="-365760">
              <a:spcBef>
                <a:spcPts val="700"/>
              </a:spcBef>
              <a:defRPr sz="3200"/>
            </a:lvl4pPr>
            <a:lvl5pPr marL="2194560" indent="-365760">
              <a:spcBef>
                <a:spcPts val="700"/>
              </a:spcBef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Shape 7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제목 텍스트</a:t>
            </a:r>
          </a:p>
        </p:txBody>
      </p:sp>
      <p:sp>
        <p:nvSpPr>
          <p:cNvPr id="82" name="Shape 82"/>
          <p:cNvSpPr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ClrTx/>
              <a:buSzTx/>
              <a:buNone/>
              <a:defRPr sz="1400"/>
            </a:lvl1pPr>
            <a:lvl2pPr marL="0" indent="457200">
              <a:spcBef>
                <a:spcPts val="300"/>
              </a:spcBef>
              <a:buClrTx/>
              <a:buSzTx/>
              <a:buNone/>
              <a:defRPr sz="1400"/>
            </a:lvl2pPr>
            <a:lvl3pPr marL="0" indent="914400">
              <a:spcBef>
                <a:spcPts val="300"/>
              </a:spcBef>
              <a:buClrTx/>
              <a:buSzTx/>
              <a:buNone/>
              <a:defRPr sz="1400"/>
            </a:lvl3pPr>
            <a:lvl4pPr marL="0" indent="1371600">
              <a:spcBef>
                <a:spcPts val="300"/>
              </a:spcBef>
              <a:buClrTx/>
              <a:buSzTx/>
              <a:buNone/>
              <a:defRPr sz="1400"/>
            </a:lvl4pPr>
            <a:lvl5pPr marL="0" indent="1828800">
              <a:spcBef>
                <a:spcPts val="300"/>
              </a:spcBef>
              <a:buClrTx/>
              <a:buSzTx/>
              <a:buNone/>
              <a:defRPr sz="1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3" name="Shape 8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050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91" name="Shape 91"/>
          <p:cNvSpPr>
            <a:spLocks noGrp="1"/>
          </p:cNvSpPr>
          <p:nvPr>
            <p:ph type="body" idx="1"/>
          </p:nvPr>
        </p:nvSpPr>
        <p:spPr>
          <a:xfrm>
            <a:off x="250825" y="1052512"/>
            <a:ext cx="8642350" cy="5805489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7220988" y="6523657"/>
            <a:ext cx="1928910" cy="27069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>
            <a:spLocks noGrp="1"/>
          </p:cNvSpPr>
          <p:nvPr>
            <p:ph type="sldNum" sz="quarter" idx="2"/>
          </p:nvPr>
        </p:nvSpPr>
        <p:spPr>
          <a:xfrm>
            <a:off x="0" y="6597650"/>
            <a:ext cx="1116013" cy="3073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r">
              <a:defRPr sz="14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B4B4E6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r>
              <a:t>제목 텍스트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hf sldNum="0" hdr="0" ftr="0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chemeClr val="accent3">
              <a:lumOff val="44000"/>
            </a:schemeClr>
          </a:solidFill>
          <a:effectLst>
            <a:outerShdw blurRad="38100" dist="38100" dir="2700000" rotWithShape="0">
              <a:srgbClr val="000000"/>
            </a:outerShdw>
          </a:effectLst>
          <a:uFillTx/>
          <a:latin typeface="맑은 고딕"/>
          <a:ea typeface="맑은 고딕"/>
          <a:cs typeface="맑은 고딕"/>
          <a:sym typeface="맑은 고딕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chemeClr val="accent3">
              <a:lumOff val="44000"/>
            </a:schemeClr>
          </a:solidFill>
          <a:effectLst>
            <a:outerShdw blurRad="38100" dist="38100" dir="2700000" rotWithShape="0">
              <a:srgbClr val="000000"/>
            </a:outerShdw>
          </a:effectLst>
          <a:uFillTx/>
          <a:latin typeface="맑은 고딕"/>
          <a:ea typeface="맑은 고딕"/>
          <a:cs typeface="맑은 고딕"/>
          <a:sym typeface="맑은 고딕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chemeClr val="accent3">
              <a:lumOff val="44000"/>
            </a:schemeClr>
          </a:solidFill>
          <a:effectLst>
            <a:outerShdw blurRad="38100" dist="38100" dir="2700000" rotWithShape="0">
              <a:srgbClr val="000000"/>
            </a:outerShdw>
          </a:effectLst>
          <a:uFillTx/>
          <a:latin typeface="맑은 고딕"/>
          <a:ea typeface="맑은 고딕"/>
          <a:cs typeface="맑은 고딕"/>
          <a:sym typeface="맑은 고딕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chemeClr val="accent3">
              <a:lumOff val="44000"/>
            </a:schemeClr>
          </a:solidFill>
          <a:effectLst>
            <a:outerShdw blurRad="38100" dist="38100" dir="2700000" rotWithShape="0">
              <a:srgbClr val="000000"/>
            </a:outerShdw>
          </a:effectLst>
          <a:uFillTx/>
          <a:latin typeface="맑은 고딕"/>
          <a:ea typeface="맑은 고딕"/>
          <a:cs typeface="맑은 고딕"/>
          <a:sym typeface="맑은 고딕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chemeClr val="accent3">
              <a:lumOff val="44000"/>
            </a:schemeClr>
          </a:solidFill>
          <a:effectLst>
            <a:outerShdw blurRad="38100" dist="38100" dir="2700000" rotWithShape="0">
              <a:srgbClr val="000000"/>
            </a:outerShdw>
          </a:effectLst>
          <a:uFillTx/>
          <a:latin typeface="맑은 고딕"/>
          <a:ea typeface="맑은 고딕"/>
          <a:cs typeface="맑은 고딕"/>
          <a:sym typeface="맑은 고딕"/>
        </a:defRPr>
      </a:lvl5pPr>
      <a:lvl6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chemeClr val="accent3">
              <a:lumOff val="44000"/>
            </a:schemeClr>
          </a:solidFill>
          <a:effectLst>
            <a:outerShdw blurRad="38100" dist="38100" dir="2700000" rotWithShape="0">
              <a:srgbClr val="000000"/>
            </a:outerShdw>
          </a:effectLst>
          <a:uFillTx/>
          <a:latin typeface="맑은 고딕"/>
          <a:ea typeface="맑은 고딕"/>
          <a:cs typeface="맑은 고딕"/>
          <a:sym typeface="맑은 고딕"/>
        </a:defRPr>
      </a:lvl6pPr>
      <a:lvl7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chemeClr val="accent3">
              <a:lumOff val="44000"/>
            </a:schemeClr>
          </a:solidFill>
          <a:effectLst>
            <a:outerShdw blurRad="38100" dist="38100" dir="2700000" rotWithShape="0">
              <a:srgbClr val="000000"/>
            </a:outerShdw>
          </a:effectLst>
          <a:uFillTx/>
          <a:latin typeface="맑은 고딕"/>
          <a:ea typeface="맑은 고딕"/>
          <a:cs typeface="맑은 고딕"/>
          <a:sym typeface="맑은 고딕"/>
        </a:defRPr>
      </a:lvl7pPr>
      <a:lvl8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chemeClr val="accent3">
              <a:lumOff val="44000"/>
            </a:schemeClr>
          </a:solidFill>
          <a:effectLst>
            <a:outerShdw blurRad="38100" dist="38100" dir="2700000" rotWithShape="0">
              <a:srgbClr val="000000"/>
            </a:outerShdw>
          </a:effectLst>
          <a:uFillTx/>
          <a:latin typeface="맑은 고딕"/>
          <a:ea typeface="맑은 고딕"/>
          <a:cs typeface="맑은 고딕"/>
          <a:sym typeface="맑은 고딕"/>
        </a:defRPr>
      </a:lvl8pPr>
      <a:lvl9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chemeClr val="accent3">
              <a:lumOff val="44000"/>
            </a:schemeClr>
          </a:solidFill>
          <a:effectLst>
            <a:outerShdw blurRad="38100" dist="38100" dir="2700000" rotWithShape="0">
              <a:srgbClr val="000000"/>
            </a:outerShdw>
          </a:effectLst>
          <a:uFillTx/>
          <a:latin typeface="맑은 고딕"/>
          <a:ea typeface="맑은 고딕"/>
          <a:cs typeface="맑은 고딕"/>
          <a:sym typeface="맑은 고딕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FF5050"/>
        </a:buClr>
        <a:buSzPct val="100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1pPr>
      <a:lvl2pPr marL="790575" marR="0" indent="-333375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FF5050"/>
        </a:buClr>
        <a:buSzPct val="100000"/>
        <a:buFontTx/>
        <a:buChar char="–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2pPr>
      <a:lvl3pPr marL="1234439" marR="0" indent="-32003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FF5050"/>
        </a:buClr>
        <a:buSzPct val="100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3pPr>
      <a:lvl4pPr marL="17272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FF5050"/>
        </a:buClr>
        <a:buSzPct val="100000"/>
        <a:buFontTx/>
        <a:buChar char="–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4pPr>
      <a:lvl5pPr marL="21844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FF5050"/>
        </a:buClr>
        <a:buSzPct val="100000"/>
        <a:buFontTx/>
        <a:buChar char="»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5pPr>
      <a:lvl6pPr marL="2606039" marR="0" indent="-32003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FF5050"/>
        </a:buClr>
        <a:buSzPct val="100000"/>
        <a:buFontTx/>
        <a:buChar char="»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6pPr>
      <a:lvl7pPr marL="3063239" marR="0" indent="-32003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FF5050"/>
        </a:buClr>
        <a:buSzPct val="100000"/>
        <a:buFontTx/>
        <a:buChar char="»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7pPr>
      <a:lvl8pPr marL="3520440" marR="0" indent="-32004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FF5050"/>
        </a:buClr>
        <a:buSzPct val="100000"/>
        <a:buFontTx/>
        <a:buChar char="»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8pPr>
      <a:lvl9pPr marL="3977640" marR="0" indent="-32004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FF5050"/>
        </a:buClr>
        <a:buSzPct val="100000"/>
        <a:buFontTx/>
        <a:buChar char="»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hyperlink" Target="http://images.google.co.kr/imgres?imgurl=http://www.fiancee.pe.kr/zbxe/prettyphoto/4465/page/files/attach/images/1650/4465/p492.jpg&amp;imgrefurl=http://www.fiancee.pe.kr/zbxe/prettyphoto/4465/page/5&amp;usg=__0s0pzATamiNV5PlWflh75kbUAB8=&amp;h=450&amp;w=450&amp;sz=37&amp;hl=ko&amp;start=4&amp;tbnid=A9QQPl8R5RWo7M:&amp;tbnh=127&amp;tbnw=127&amp;prev=/images?q=%EC%8B%9D%ED%83%81&amp;gbv=2&amp;hl=ko&amp;newwindow=1" TargetMode="External"/><Relationship Id="rId7" Type="http://schemas.openxmlformats.org/officeDocument/2006/relationships/hyperlink" Target="http://images.google.co.kr/imgres?imgurl=http://encyberimg.encyber.com/updata/travelkorea/200608/04/11546777991111.jpg&amp;imgrefurl=http://www.encyber.com/comm/board/bl_view.php?tid=travelkorea&amp;idxNo=7317&amp;order=12&amp;usg=__gR3iF_oLp_5AeqtWeeXh05VAQFA=&amp;h=681&amp;w=1024&amp;sz=159&amp;hl=ko&amp;start=5&amp;tbnid=4ikUyi2F_jIkRM:&amp;tbnh=100&amp;tbnw=150&amp;prev=/images?q=%EC%84%9C%EC%9A%B8+%ED%86%A8%EA%B2%8C%EC%9D%B4%ED%8A%B8&amp;gbv=2&amp;hl=ko&amp;newwindow=1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hyperlink" Target="http://images.google.co.kr/imgres?imgurl=http://cfs6.blog.daum.net/upload_control/download.blog?fhandle=MDhmZWtAZnM2LmJsb2cuZGF1bS5uZXQ6L0lNQUdFLzAvMS5qcGc=&amp;filename=1.jpg&amp;imgrefurl=http://bloggernews.media.daum.net/view/356116&amp;usg=__gc8PAZ2oGCBM_MR_ABSDTD6u2do=&amp;h=370&amp;w=546&amp;sz=55&amp;hl=ko&amp;start=9&amp;tbnid=xR94Q8aASaYzeM:&amp;tbnh=90&amp;tbnw=133&amp;prev=/images?q=%EA%B3%84%EC%82%B0%EB%8C%80&amp;gbv=2&amp;hl=ko&amp;newwindow=1" TargetMode="External"/><Relationship Id="rId10" Type="http://schemas.openxmlformats.org/officeDocument/2006/relationships/image" Target="../media/image7.jpeg"/><Relationship Id="rId4" Type="http://schemas.openxmlformats.org/officeDocument/2006/relationships/image" Target="../media/image4.jpeg"/><Relationship Id="rId9" Type="http://schemas.openxmlformats.org/officeDocument/2006/relationships/hyperlink" Target="http://images.google.co.kr/imgres?imgurl=http://i.kdaq.empas.com/imgs/qrsi.tsp/8695248/11440748/0/1/A/162539679_bfb2112ba1.jpg&amp;imgrefurl=http://kdaq.empas.com/qna/view.html?l=cm&amp;ht=p&amp;n=8695248&amp;usg=__s9df5sacBIiRE8fDpqS1vhj9_6E=&amp;h=429&amp;w=500&amp;sz=159&amp;hl=ko&amp;start=13&amp;tbnid=8umOR7C_aWekdM:&amp;tbnh=112&amp;tbnw=130&amp;prev=/images?q=%EC%97%AC%ED%96%89%EA%B0%80%EB%B0%A9+%EC%8B%B8%EA%B8%B0&amp;gbv=2&amp;hl=ko&amp;newwindow=1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0E4909-D3FA-CA4D-94B6-9C9B51297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3886200"/>
          </a:xfrm>
        </p:spPr>
        <p:txBody>
          <a:bodyPr/>
          <a:lstStyle/>
          <a:p>
            <a:r>
              <a:rPr kumimoji="1" lang="ko-KR" altLang="en-US" sz="4800" dirty="0" smtClean="0"/>
              <a:t>공학설계과정</a:t>
            </a:r>
            <a:endParaRPr kumimoji="1" lang="ko-KR" altLang="en-US" sz="48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B4C7A5-CAD5-3046-B107-F7570E815ECD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서울시립대학교</a:t>
            </a:r>
            <a:endParaRPr kumimoji="1" lang="en-US" altLang="ko-KR" dirty="0"/>
          </a:p>
          <a:p>
            <a:r>
              <a:rPr kumimoji="1" lang="ko-KR" altLang="en-US" dirty="0" smtClean="0"/>
              <a:t>컴퓨터과학부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364973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527" y="836712"/>
            <a:ext cx="8575149" cy="4823520"/>
          </a:xfrm>
          <a:prstGeom prst="rect">
            <a:avLst/>
          </a:pr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229" name="Shape 229"/>
          <p:cNvSpPr/>
          <p:nvPr/>
        </p:nvSpPr>
        <p:spPr>
          <a:xfrm>
            <a:off x="3104872" y="5805263"/>
            <a:ext cx="3012457" cy="602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rPr>
                <a:latin typeface="맑은 고딕"/>
                <a:ea typeface="맑은 고딕"/>
                <a:cs typeface="맑은 고딕"/>
                <a:sym typeface="맑은 고딕"/>
              </a:rPr>
              <a:t>KBS 오늘 미래를 만나다 (2015. 1)</a:t>
            </a:r>
          </a:p>
          <a:p>
            <a:pPr algn="ctr"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rPr>
                <a:latin typeface="맑은 고딕"/>
                <a:ea typeface="맑은 고딕"/>
                <a:cs typeface="맑은 고딕"/>
                <a:sym typeface="맑은 고딕"/>
              </a:rPr>
              <a:t>- 동영상 webhard 업로드 예정 -</a:t>
            </a: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공학적 산물</a:t>
            </a:r>
          </a:p>
        </p:txBody>
      </p:sp>
      <p:sp>
        <p:nvSpPr>
          <p:cNvPr id="146" name="Shape 146"/>
          <p:cNvSpPr/>
          <p:nvPr/>
        </p:nvSpPr>
        <p:spPr>
          <a:xfrm>
            <a:off x="611187" y="3500437"/>
            <a:ext cx="7705726" cy="1"/>
          </a:xfrm>
          <a:prstGeom prst="line">
            <a:avLst/>
          </a:prstGeom>
          <a:ln w="38100">
            <a:solidFill>
              <a:srgbClr val="FF5050"/>
            </a:solidFill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47" name="Shape 147"/>
          <p:cNvSpPr/>
          <p:nvPr/>
        </p:nvSpPr>
        <p:spPr>
          <a:xfrm flipV="1">
            <a:off x="4572000" y="981074"/>
            <a:ext cx="0" cy="5472114"/>
          </a:xfrm>
          <a:prstGeom prst="line">
            <a:avLst/>
          </a:prstGeom>
          <a:ln w="38100">
            <a:solidFill>
              <a:srgbClr val="0066FF"/>
            </a:solidFill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7639050" y="3660775"/>
            <a:ext cx="1243432" cy="481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>
              <a:defRPr sz="1600">
                <a:latin typeface="굴림"/>
                <a:ea typeface="굴림"/>
                <a:cs typeface="굴림"/>
                <a:sym typeface="굴림"/>
              </a:defRPr>
            </a:pPr>
            <a:r>
              <a:rPr sz="2400">
                <a:latin typeface="맑은 고딕"/>
                <a:ea typeface="맑은 고딕"/>
                <a:cs typeface="맑은 고딕"/>
                <a:sym typeface="맑은 고딕"/>
              </a:rPr>
              <a:t>규모가 큼</a:t>
            </a:r>
          </a:p>
        </p:txBody>
      </p:sp>
      <p:sp>
        <p:nvSpPr>
          <p:cNvPr id="149" name="Shape 149"/>
          <p:cNvSpPr/>
          <p:nvPr/>
        </p:nvSpPr>
        <p:spPr>
          <a:xfrm>
            <a:off x="395288" y="3660775"/>
            <a:ext cx="1158749" cy="459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>
              <a:defRPr sz="1600">
                <a:latin typeface="굴림"/>
                <a:ea typeface="굴림"/>
                <a:cs typeface="굴림"/>
                <a:sym typeface="굴림"/>
              </a:defRPr>
            </a:pPr>
            <a:r>
              <a:rPr sz="2400">
                <a:latin typeface="맑은 고딕"/>
                <a:ea typeface="맑은 고딕"/>
                <a:cs typeface="맑은 고딕"/>
                <a:sym typeface="맑은 고딕"/>
              </a:rPr>
              <a:t>미시세계</a:t>
            </a:r>
          </a:p>
        </p:txBody>
      </p:sp>
      <p:sp>
        <p:nvSpPr>
          <p:cNvPr id="150" name="Shape 150"/>
          <p:cNvSpPr/>
          <p:nvPr/>
        </p:nvSpPr>
        <p:spPr>
          <a:xfrm>
            <a:off x="2916238" y="1068387"/>
            <a:ext cx="1158749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>
              <a:defRPr sz="1600">
                <a:latin typeface="굴림"/>
                <a:ea typeface="굴림"/>
                <a:cs typeface="굴림"/>
                <a:sym typeface="굴림"/>
              </a:defRPr>
            </a:pPr>
            <a:r>
              <a:rPr sz="2400">
                <a:latin typeface="맑은 고딕"/>
                <a:ea typeface="맑은 고딕"/>
                <a:cs typeface="맑은 고딕"/>
                <a:sym typeface="맑은 고딕"/>
              </a:rPr>
              <a:t>대량생산</a:t>
            </a:r>
          </a:p>
        </p:txBody>
      </p:sp>
      <p:sp>
        <p:nvSpPr>
          <p:cNvPr id="151" name="Shape 151"/>
          <p:cNvSpPr/>
          <p:nvPr/>
        </p:nvSpPr>
        <p:spPr>
          <a:xfrm>
            <a:off x="2922588" y="5821362"/>
            <a:ext cx="1243432" cy="481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>
              <a:defRPr sz="1600">
                <a:latin typeface="굴림"/>
                <a:ea typeface="굴림"/>
                <a:cs typeface="굴림"/>
                <a:sym typeface="굴림"/>
              </a:defRPr>
            </a:pPr>
            <a:r>
              <a:rPr sz="2400">
                <a:latin typeface="맑은 고딕"/>
                <a:ea typeface="맑은 고딕"/>
                <a:cs typeface="맑은 고딕"/>
                <a:sym typeface="맑은 고딕"/>
              </a:rPr>
              <a:t>유일한 것</a:t>
            </a:r>
          </a:p>
        </p:txBody>
      </p:sp>
      <p:pic>
        <p:nvPicPr>
          <p:cNvPr id="152" name="image21.jpg" descr="chunsungru_24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64388" y="5084762"/>
            <a:ext cx="1979613" cy="148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image22.jpg" descr="48ca7ab85e0a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0" y="4348162"/>
            <a:ext cx="1673225" cy="2509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image23.jpg" descr="Korean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08625" y="1773238"/>
            <a:ext cx="2347914" cy="160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image24.jpg" descr="8312_64K_DRAM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908050"/>
            <a:ext cx="2190750" cy="1654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image25.jpg" descr="481fe4682aa35&amp;filename=자동차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275012" y="1679575"/>
            <a:ext cx="2160588" cy="1604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image26.jpg" descr="k18286p1n1-s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339975" y="1557337"/>
            <a:ext cx="1074738" cy="1752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image27.jpg" descr="53949564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00112" y="2276475"/>
            <a:ext cx="1444626" cy="1444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image28.png" descr="sts75-1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648200" y="3644900"/>
            <a:ext cx="1292225" cy="16589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image29.jpg" descr="화면%20캡쳐1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0" y="4405312"/>
            <a:ext cx="2771775" cy="21939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image30.jpg" descr="b0049853_4773b094c1ffa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203575" y="3573462"/>
            <a:ext cx="1293813" cy="19446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90398983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프로젝트?</a:t>
            </a:r>
          </a:p>
        </p:txBody>
      </p:sp>
      <p:pic>
        <p:nvPicPr>
          <p:cNvPr id="30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6859" y="1288091"/>
            <a:ext cx="6990282" cy="48555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4699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 isContent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창의공학기초설계 교과목…</a:t>
            </a:r>
          </a:p>
        </p:txBody>
      </p:sp>
      <p:pic>
        <p:nvPicPr>
          <p:cNvPr id="310" name="그림 309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2154636"/>
            <a:ext cx="8453829" cy="2336834"/>
          </a:xfrm>
          <a:prstGeom prst="rect">
            <a:avLst/>
          </a:prstGeom>
          <a:effectLst>
            <a:outerShdw blurRad="254000" dist="127000" dir="3596180" rotWithShape="0">
              <a:srgbClr val="000000">
                <a:alpha val="70000"/>
              </a:srgbClr>
            </a:outerShdw>
          </a:effectLst>
        </p:spPr>
      </p:pic>
      <p:pic>
        <p:nvPicPr>
          <p:cNvPr id="311" name="그림 310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08200" y="2885430"/>
            <a:ext cx="3458369" cy="1737370"/>
          </a:xfrm>
          <a:prstGeom prst="rect">
            <a:avLst/>
          </a:prstGeom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5797349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" grpId="0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프로젝트 정의 및 구성요소</a:t>
            </a:r>
          </a:p>
        </p:txBody>
      </p:sp>
      <p:sp>
        <p:nvSpPr>
          <p:cNvPr id="314" name="Shape 314"/>
          <p:cNvSpPr/>
          <p:nvPr/>
        </p:nvSpPr>
        <p:spPr>
          <a:xfrm>
            <a:off x="670113" y="1020441"/>
            <a:ext cx="7803774" cy="1343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lnSpc>
                <a:spcPct val="120000"/>
              </a:lnSpc>
              <a:defRPr sz="2400"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프로젝트는 유일한 제품이나 서비스를 만들기 위해 수행되어야 할 일시적인 행동</a:t>
            </a:r>
            <a:endParaRPr>
              <a:solidFill>
                <a:srgbClr val="0433FF"/>
              </a:solidFill>
            </a:endParaRPr>
          </a:p>
          <a:p>
            <a:pPr defTabSz="457200">
              <a:lnSpc>
                <a:spcPct val="120000"/>
              </a:lnSpc>
              <a:defRPr sz="2400"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>
                <a:solidFill>
                  <a:srgbClr val="0433FF"/>
                </a:solidFill>
              </a:rPr>
              <a:t>- 같은 일을 반복하는 “일상생활”과 구분됨</a:t>
            </a:r>
          </a:p>
        </p:txBody>
      </p:sp>
      <p:pic>
        <p:nvPicPr>
          <p:cNvPr id="315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3105" t="3128" r="5746" b="3336"/>
          <a:stretch>
            <a:fillRect/>
          </a:stretch>
        </p:blipFill>
        <p:spPr>
          <a:xfrm>
            <a:off x="2031329" y="2754622"/>
            <a:ext cx="5081343" cy="3476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7" h="21152" extrusionOk="0">
                <a:moveTo>
                  <a:pt x="10853" y="0"/>
                </a:moveTo>
                <a:cubicBezTo>
                  <a:pt x="10294" y="1"/>
                  <a:pt x="9732" y="55"/>
                  <a:pt x="9420" y="164"/>
                </a:cubicBezTo>
                <a:cubicBezTo>
                  <a:pt x="8490" y="489"/>
                  <a:pt x="7895" y="987"/>
                  <a:pt x="7699" y="1603"/>
                </a:cubicBezTo>
                <a:cubicBezTo>
                  <a:pt x="7603" y="1904"/>
                  <a:pt x="7552" y="1966"/>
                  <a:pt x="7217" y="2178"/>
                </a:cubicBezTo>
                <a:cubicBezTo>
                  <a:pt x="7010" y="2309"/>
                  <a:pt x="6532" y="2700"/>
                  <a:pt x="6155" y="3045"/>
                </a:cubicBezTo>
                <a:lnTo>
                  <a:pt x="5469" y="3673"/>
                </a:lnTo>
                <a:lnTo>
                  <a:pt x="5092" y="3531"/>
                </a:lnTo>
                <a:cubicBezTo>
                  <a:pt x="4837" y="3434"/>
                  <a:pt x="4402" y="3376"/>
                  <a:pt x="3743" y="3349"/>
                </a:cubicBezTo>
                <a:cubicBezTo>
                  <a:pt x="2905" y="3316"/>
                  <a:pt x="2697" y="3334"/>
                  <a:pt x="2229" y="3482"/>
                </a:cubicBezTo>
                <a:cubicBezTo>
                  <a:pt x="1295" y="3779"/>
                  <a:pt x="665" y="4263"/>
                  <a:pt x="449" y="4849"/>
                </a:cubicBezTo>
                <a:cubicBezTo>
                  <a:pt x="315" y="5212"/>
                  <a:pt x="335" y="5757"/>
                  <a:pt x="491" y="6066"/>
                </a:cubicBezTo>
                <a:cubicBezTo>
                  <a:pt x="841" y="6758"/>
                  <a:pt x="1735" y="7273"/>
                  <a:pt x="2899" y="7450"/>
                </a:cubicBezTo>
                <a:cubicBezTo>
                  <a:pt x="3194" y="7495"/>
                  <a:pt x="3453" y="7552"/>
                  <a:pt x="3476" y="7578"/>
                </a:cubicBezTo>
                <a:cubicBezTo>
                  <a:pt x="3498" y="7604"/>
                  <a:pt x="3487" y="7758"/>
                  <a:pt x="3449" y="7926"/>
                </a:cubicBezTo>
                <a:cubicBezTo>
                  <a:pt x="3317" y="8512"/>
                  <a:pt x="3235" y="9265"/>
                  <a:pt x="3207" y="10138"/>
                </a:cubicBezTo>
                <a:lnTo>
                  <a:pt x="3178" y="11019"/>
                </a:lnTo>
                <a:lnTo>
                  <a:pt x="2614" y="11077"/>
                </a:lnTo>
                <a:cubicBezTo>
                  <a:pt x="1713" y="11169"/>
                  <a:pt x="977" y="11493"/>
                  <a:pt x="459" y="12024"/>
                </a:cubicBezTo>
                <a:cubicBezTo>
                  <a:pt x="109" y="12384"/>
                  <a:pt x="-26" y="12744"/>
                  <a:pt x="4" y="13249"/>
                </a:cubicBezTo>
                <a:cubicBezTo>
                  <a:pt x="22" y="13562"/>
                  <a:pt x="59" y="13679"/>
                  <a:pt x="215" y="13937"/>
                </a:cubicBezTo>
                <a:cubicBezTo>
                  <a:pt x="735" y="14794"/>
                  <a:pt x="2404" y="15400"/>
                  <a:pt x="3721" y="15209"/>
                </a:cubicBezTo>
                <a:lnTo>
                  <a:pt x="4219" y="15137"/>
                </a:lnTo>
                <a:lnTo>
                  <a:pt x="4558" y="15688"/>
                </a:lnTo>
                <a:cubicBezTo>
                  <a:pt x="4745" y="15990"/>
                  <a:pt x="5036" y="16419"/>
                  <a:pt x="5205" y="16644"/>
                </a:cubicBezTo>
                <a:cubicBezTo>
                  <a:pt x="5375" y="16869"/>
                  <a:pt x="5496" y="17080"/>
                  <a:pt x="5476" y="17113"/>
                </a:cubicBezTo>
                <a:cubicBezTo>
                  <a:pt x="5455" y="17145"/>
                  <a:pt x="5267" y="17254"/>
                  <a:pt x="5055" y="17356"/>
                </a:cubicBezTo>
                <a:cubicBezTo>
                  <a:pt x="4844" y="17459"/>
                  <a:pt x="4529" y="17684"/>
                  <a:pt x="4355" y="17859"/>
                </a:cubicBezTo>
                <a:cubicBezTo>
                  <a:pt x="3866" y="18347"/>
                  <a:pt x="3719" y="18910"/>
                  <a:pt x="3921" y="19525"/>
                </a:cubicBezTo>
                <a:cubicBezTo>
                  <a:pt x="4158" y="20249"/>
                  <a:pt x="5224" y="20911"/>
                  <a:pt x="6390" y="21061"/>
                </a:cubicBezTo>
                <a:cubicBezTo>
                  <a:pt x="6663" y="21096"/>
                  <a:pt x="6917" y="21129"/>
                  <a:pt x="6955" y="21136"/>
                </a:cubicBezTo>
                <a:cubicBezTo>
                  <a:pt x="6992" y="21142"/>
                  <a:pt x="7306" y="21110"/>
                  <a:pt x="7654" y="21063"/>
                </a:cubicBezTo>
                <a:cubicBezTo>
                  <a:pt x="8703" y="20923"/>
                  <a:pt x="9549" y="20485"/>
                  <a:pt x="10006" y="19846"/>
                </a:cubicBezTo>
                <a:cubicBezTo>
                  <a:pt x="10187" y="19595"/>
                  <a:pt x="10191" y="19594"/>
                  <a:pt x="10776" y="19600"/>
                </a:cubicBezTo>
                <a:lnTo>
                  <a:pt x="11364" y="19607"/>
                </a:lnTo>
                <a:lnTo>
                  <a:pt x="11568" y="19885"/>
                </a:lnTo>
                <a:cubicBezTo>
                  <a:pt x="12670" y="21393"/>
                  <a:pt x="15703" y="21599"/>
                  <a:pt x="17161" y="20266"/>
                </a:cubicBezTo>
                <a:cubicBezTo>
                  <a:pt x="18152" y="19360"/>
                  <a:pt x="17894" y="18129"/>
                  <a:pt x="16564" y="17412"/>
                </a:cubicBezTo>
                <a:cubicBezTo>
                  <a:pt x="16341" y="17292"/>
                  <a:pt x="16142" y="17160"/>
                  <a:pt x="16120" y="17120"/>
                </a:cubicBezTo>
                <a:cubicBezTo>
                  <a:pt x="16098" y="17079"/>
                  <a:pt x="16204" y="16892"/>
                  <a:pt x="16361" y="16695"/>
                </a:cubicBezTo>
                <a:cubicBezTo>
                  <a:pt x="16514" y="16501"/>
                  <a:pt x="16782" y="16112"/>
                  <a:pt x="16957" y="15833"/>
                </a:cubicBezTo>
                <a:lnTo>
                  <a:pt x="17276" y="15325"/>
                </a:lnTo>
                <a:lnTo>
                  <a:pt x="18186" y="15340"/>
                </a:lnTo>
                <a:cubicBezTo>
                  <a:pt x="19177" y="15358"/>
                  <a:pt x="19595" y="15282"/>
                  <a:pt x="20244" y="14966"/>
                </a:cubicBezTo>
                <a:cubicBezTo>
                  <a:pt x="21102" y="14548"/>
                  <a:pt x="21517" y="14004"/>
                  <a:pt x="21517" y="13294"/>
                </a:cubicBezTo>
                <a:cubicBezTo>
                  <a:pt x="21517" y="12660"/>
                  <a:pt x="21225" y="12195"/>
                  <a:pt x="20562" y="11773"/>
                </a:cubicBezTo>
                <a:cubicBezTo>
                  <a:pt x="20178" y="11528"/>
                  <a:pt x="19320" y="11235"/>
                  <a:pt x="18945" y="11220"/>
                </a:cubicBezTo>
                <a:cubicBezTo>
                  <a:pt x="18805" y="11214"/>
                  <a:pt x="18628" y="11187"/>
                  <a:pt x="18554" y="11157"/>
                </a:cubicBezTo>
                <a:lnTo>
                  <a:pt x="18419" y="11104"/>
                </a:lnTo>
                <a:lnTo>
                  <a:pt x="18391" y="10095"/>
                </a:lnTo>
                <a:cubicBezTo>
                  <a:pt x="18370" y="9348"/>
                  <a:pt x="18332" y="8914"/>
                  <a:pt x="18246" y="8421"/>
                </a:cubicBezTo>
                <a:cubicBezTo>
                  <a:pt x="18182" y="8054"/>
                  <a:pt x="18138" y="7728"/>
                  <a:pt x="18149" y="7696"/>
                </a:cubicBezTo>
                <a:cubicBezTo>
                  <a:pt x="18159" y="7665"/>
                  <a:pt x="18356" y="7614"/>
                  <a:pt x="18587" y="7583"/>
                </a:cubicBezTo>
                <a:cubicBezTo>
                  <a:pt x="20490" y="7324"/>
                  <a:pt x="21574" y="6225"/>
                  <a:pt x="21159" y="4977"/>
                </a:cubicBezTo>
                <a:cubicBezTo>
                  <a:pt x="20977" y="4432"/>
                  <a:pt x="20338" y="3920"/>
                  <a:pt x="19458" y="3613"/>
                </a:cubicBezTo>
                <a:cubicBezTo>
                  <a:pt x="18825" y="3391"/>
                  <a:pt x="17252" y="3387"/>
                  <a:pt x="16631" y="3605"/>
                </a:cubicBezTo>
                <a:lnTo>
                  <a:pt x="16201" y="3758"/>
                </a:lnTo>
                <a:lnTo>
                  <a:pt x="15591" y="3173"/>
                </a:lnTo>
                <a:cubicBezTo>
                  <a:pt x="15256" y="2852"/>
                  <a:pt x="14798" y="2463"/>
                  <a:pt x="14574" y="2311"/>
                </a:cubicBezTo>
                <a:cubicBezTo>
                  <a:pt x="14159" y="2029"/>
                  <a:pt x="14009" y="1865"/>
                  <a:pt x="14009" y="1693"/>
                </a:cubicBezTo>
                <a:cubicBezTo>
                  <a:pt x="14009" y="1532"/>
                  <a:pt x="13729" y="1090"/>
                  <a:pt x="13489" y="869"/>
                </a:cubicBezTo>
                <a:cubicBezTo>
                  <a:pt x="13178" y="584"/>
                  <a:pt x="12752" y="337"/>
                  <a:pt x="12268" y="162"/>
                </a:cubicBezTo>
                <a:cubicBezTo>
                  <a:pt x="11969" y="53"/>
                  <a:pt x="11413" y="-1"/>
                  <a:pt x="10853" y="0"/>
                </a:cubicBezTo>
                <a:close/>
              </a:path>
            </a:pathLst>
          </a:custGeom>
          <a:ln w="12700">
            <a:miter lim="400000"/>
          </a:ln>
          <a:effectLst>
            <a:outerShdw blurRad="88900" dist="88900" dir="2700000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2733062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프로젝트 관리 및 프로세스</a:t>
            </a:r>
          </a:p>
        </p:txBody>
      </p:sp>
      <p:sp>
        <p:nvSpPr>
          <p:cNvPr id="318" name="Shape 318"/>
          <p:cNvSpPr/>
          <p:nvPr/>
        </p:nvSpPr>
        <p:spPr>
          <a:xfrm>
            <a:off x="669155" y="1299841"/>
            <a:ext cx="7805689" cy="870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defTabSz="457200">
              <a:defRPr sz="24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프로젝트의 요구사항을 만족시키기 위해 지식, 기술, 툴 및 기법을 프로젝트 활동에 적용하는 것</a:t>
            </a:r>
          </a:p>
        </p:txBody>
      </p:sp>
      <p:pic>
        <p:nvPicPr>
          <p:cNvPr id="319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b="2"/>
          <a:stretch>
            <a:fillRect/>
          </a:stretch>
        </p:blipFill>
        <p:spPr>
          <a:xfrm>
            <a:off x="743346" y="3151065"/>
            <a:ext cx="7657308" cy="3028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0800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  <a:moveTo>
                  <a:pt x="11169" y="5694"/>
                </a:moveTo>
                <a:cubicBezTo>
                  <a:pt x="11176" y="5694"/>
                  <a:pt x="11223" y="5974"/>
                  <a:pt x="11275" y="6314"/>
                </a:cubicBezTo>
                <a:cubicBezTo>
                  <a:pt x="11373" y="6971"/>
                  <a:pt x="11490" y="7310"/>
                  <a:pt x="11775" y="7780"/>
                </a:cubicBezTo>
                <a:cubicBezTo>
                  <a:pt x="12073" y="8272"/>
                  <a:pt x="12687" y="8735"/>
                  <a:pt x="13041" y="8737"/>
                </a:cubicBezTo>
                <a:cubicBezTo>
                  <a:pt x="13110" y="8737"/>
                  <a:pt x="13174" y="8774"/>
                  <a:pt x="13182" y="8819"/>
                </a:cubicBezTo>
                <a:cubicBezTo>
                  <a:pt x="13208" y="8955"/>
                  <a:pt x="12261" y="14287"/>
                  <a:pt x="12211" y="14287"/>
                </a:cubicBezTo>
                <a:cubicBezTo>
                  <a:pt x="12180" y="14287"/>
                  <a:pt x="12162" y="14408"/>
                  <a:pt x="12156" y="14677"/>
                </a:cubicBezTo>
                <a:cubicBezTo>
                  <a:pt x="12151" y="14893"/>
                  <a:pt x="12136" y="15107"/>
                  <a:pt x="12123" y="15150"/>
                </a:cubicBezTo>
                <a:cubicBezTo>
                  <a:pt x="12110" y="15193"/>
                  <a:pt x="11998" y="15116"/>
                  <a:pt x="11875" y="14980"/>
                </a:cubicBezTo>
                <a:cubicBezTo>
                  <a:pt x="11235" y="14277"/>
                  <a:pt x="10184" y="14245"/>
                  <a:pt x="9552" y="14909"/>
                </a:cubicBezTo>
                <a:cubicBezTo>
                  <a:pt x="9454" y="15012"/>
                  <a:pt x="9353" y="15125"/>
                  <a:pt x="9327" y="15161"/>
                </a:cubicBezTo>
                <a:cubicBezTo>
                  <a:pt x="9290" y="15212"/>
                  <a:pt x="9129" y="14569"/>
                  <a:pt x="8629" y="12388"/>
                </a:cubicBezTo>
                <a:cubicBezTo>
                  <a:pt x="8238" y="10680"/>
                  <a:pt x="7986" y="9495"/>
                  <a:pt x="7996" y="9410"/>
                </a:cubicBezTo>
                <a:cubicBezTo>
                  <a:pt x="8006" y="9318"/>
                  <a:pt x="7974" y="9212"/>
                  <a:pt x="7904" y="9102"/>
                </a:cubicBezTo>
                <a:cubicBezTo>
                  <a:pt x="7766" y="8887"/>
                  <a:pt x="7795" y="8739"/>
                  <a:pt x="7974" y="8737"/>
                </a:cubicBezTo>
                <a:cubicBezTo>
                  <a:pt x="8345" y="8732"/>
                  <a:pt x="8903" y="8313"/>
                  <a:pt x="9237" y="7789"/>
                </a:cubicBezTo>
                <a:cubicBezTo>
                  <a:pt x="9494" y="7386"/>
                  <a:pt x="9724" y="6694"/>
                  <a:pt x="9768" y="6187"/>
                </a:cubicBezTo>
                <a:lnTo>
                  <a:pt x="9797" y="5842"/>
                </a:lnTo>
                <a:lnTo>
                  <a:pt x="10344" y="5816"/>
                </a:lnTo>
                <a:cubicBezTo>
                  <a:pt x="10807" y="5793"/>
                  <a:pt x="10894" y="5811"/>
                  <a:pt x="10909" y="5935"/>
                </a:cubicBezTo>
                <a:cubicBezTo>
                  <a:pt x="10923" y="6061"/>
                  <a:pt x="10942" y="6056"/>
                  <a:pt x="11042" y="5890"/>
                </a:cubicBezTo>
                <a:cubicBezTo>
                  <a:pt x="11106" y="5783"/>
                  <a:pt x="11163" y="5694"/>
                  <a:pt x="11169" y="5694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20" name="Shape 320"/>
          <p:cNvSpPr/>
          <p:nvPr/>
        </p:nvSpPr>
        <p:spPr>
          <a:xfrm>
            <a:off x="296279" y="4431600"/>
            <a:ext cx="1928910" cy="950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457200">
              <a:defRPr sz="13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새로운 프로젝트나 프로젝트 단계의 시작을 공식적으로 승인 받기 위해 진행할 프로세스들로 구성됨</a:t>
            </a:r>
          </a:p>
        </p:txBody>
      </p:sp>
      <p:sp>
        <p:nvSpPr>
          <p:cNvPr id="321" name="Shape 321"/>
          <p:cNvSpPr/>
          <p:nvPr/>
        </p:nvSpPr>
        <p:spPr>
          <a:xfrm>
            <a:off x="2338635" y="2562356"/>
            <a:ext cx="1928910" cy="950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 defTabSz="457200">
              <a:defRPr sz="1300" b="1">
                <a:latin typeface="+mj-lt"/>
                <a:ea typeface="+mj-ea"/>
                <a:cs typeface="+mj-cs"/>
                <a:sym typeface="Helvetica"/>
              </a:defRPr>
            </a:pPr>
            <a:r>
              <a:t>프로젝트 계획서를 작성.</a:t>
            </a:r>
          </a:p>
          <a:p>
            <a:pPr algn="ctr" defTabSz="457200">
              <a:defRPr sz="1300" b="1">
                <a:latin typeface="+mj-lt"/>
                <a:ea typeface="+mj-ea"/>
                <a:cs typeface="+mj-cs"/>
                <a:sym typeface="Helvetica"/>
              </a:defRPr>
            </a:pPr>
            <a:r>
              <a:t>프로젝트가 수행해야 할 목표 및 범위를 달성하기 위해 필요한 행동 방침을 계획</a:t>
            </a:r>
          </a:p>
        </p:txBody>
      </p:sp>
      <p:sp>
        <p:nvSpPr>
          <p:cNvPr id="322" name="Shape 322"/>
          <p:cNvSpPr/>
          <p:nvPr/>
        </p:nvSpPr>
        <p:spPr>
          <a:xfrm>
            <a:off x="4673888" y="2669736"/>
            <a:ext cx="1766241" cy="735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457200">
              <a:defRPr sz="13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프로젝트 수행에 필요한 인력과 자원을 갖추고 프로젝트 계획을 시행</a:t>
            </a:r>
          </a:p>
        </p:txBody>
      </p:sp>
      <p:sp>
        <p:nvSpPr>
          <p:cNvPr id="323" name="Shape 323"/>
          <p:cNvSpPr/>
          <p:nvPr/>
        </p:nvSpPr>
        <p:spPr>
          <a:xfrm>
            <a:off x="5161793" y="5264019"/>
            <a:ext cx="2382020" cy="950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 defTabSz="457200">
              <a:defRPr sz="1300" b="1">
                <a:latin typeface="+mj-lt"/>
                <a:ea typeface="+mj-ea"/>
                <a:cs typeface="+mj-cs"/>
                <a:sym typeface="Helvetica"/>
              </a:defRPr>
            </a:pPr>
            <a:r>
              <a:t>프로젝트가 계획대로 잘 수행되고 있는가를 주기적으로 검토.</a:t>
            </a:r>
          </a:p>
          <a:p>
            <a:pPr algn="ctr" defTabSz="457200">
              <a:defRPr sz="1300" b="1">
                <a:latin typeface="+mj-lt"/>
                <a:ea typeface="+mj-ea"/>
                <a:cs typeface="+mj-cs"/>
                <a:sym typeface="Helvetica"/>
              </a:defRPr>
            </a:pPr>
            <a:r>
              <a:t>프로젝트 목표를 달성하는 데 필요하면 시정 조치를 취할 수 있도록 함</a:t>
            </a:r>
          </a:p>
        </p:txBody>
      </p:sp>
      <p:sp>
        <p:nvSpPr>
          <p:cNvPr id="324" name="Shape 324"/>
          <p:cNvSpPr/>
          <p:nvPr/>
        </p:nvSpPr>
        <p:spPr>
          <a:xfrm>
            <a:off x="7114603" y="2718174"/>
            <a:ext cx="1928910" cy="735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 defTabSz="457200">
              <a:defRPr sz="1300" b="1">
                <a:latin typeface="+mj-lt"/>
                <a:ea typeface="+mj-ea"/>
                <a:cs typeface="+mj-cs"/>
                <a:sym typeface="Helvetica"/>
              </a:defRPr>
            </a:pPr>
            <a:r>
              <a:t>결과물의 인수를 공식화 함.</a:t>
            </a:r>
          </a:p>
          <a:p>
            <a:pPr algn="ctr" defTabSz="457200">
              <a:defRPr sz="1300" b="1">
                <a:latin typeface="+mj-lt"/>
                <a:ea typeface="+mj-ea"/>
                <a:cs typeface="+mj-cs"/>
                <a:sym typeface="Helvetica"/>
              </a:defRPr>
            </a:pPr>
            <a:r>
              <a:t>계약의 의무를 수행했다고 판단되면 프로젝트를 종료</a:t>
            </a:r>
          </a:p>
        </p:txBody>
      </p:sp>
    </p:spTree>
    <p:extLst>
      <p:ext uri="{BB962C8B-B14F-4D97-AF65-F5344CB8AC3E}">
        <p14:creationId xmlns:p14="http://schemas.microsoft.com/office/powerpoint/2010/main" val="1526059513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설계과제 (= 프로젝트) 계획서</a:t>
            </a:r>
          </a:p>
        </p:txBody>
      </p:sp>
      <p:graphicFrame>
        <p:nvGraphicFramePr>
          <p:cNvPr id="327" name="Table 327"/>
          <p:cNvGraphicFramePr/>
          <p:nvPr/>
        </p:nvGraphicFramePr>
        <p:xfrm>
          <a:off x="2711450" y="1037112"/>
          <a:ext cx="3348543" cy="404824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3348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4824">
                <a:tc>
                  <a:txBody>
                    <a:bodyPr/>
                    <a:lstStyle/>
                    <a:p>
                      <a:pPr marR="543559" algn="ctr">
                        <a:lnSpc>
                          <a:spcPct val="160000"/>
                        </a:lnSpc>
                        <a:defRPr sz="1800" b="0" i="0"/>
                      </a:pPr>
                      <a:r>
                        <a:rPr sz="1500" b="1">
                          <a:sym typeface="Segoe UI"/>
                        </a:rPr>
                        <a:t>과제 계획서(과제 제안서)</a:t>
                      </a:r>
                    </a:p>
                  </a:txBody>
                  <a:tcPr marL="63500" marR="63500" marT="0" marB="0" anchor="ctr" horzOverflow="overflow">
                    <a:lnL w="13970">
                      <a:solidFill>
                        <a:srgbClr val="000000"/>
                      </a:solidFill>
                      <a:miter lim="400000"/>
                    </a:lnL>
                    <a:lnR w="13970">
                      <a:solidFill>
                        <a:srgbClr val="000000"/>
                      </a:solidFill>
                      <a:miter lim="400000"/>
                    </a:lnR>
                    <a:lnT w="13970">
                      <a:solidFill>
                        <a:srgbClr val="000000"/>
                      </a:solidFill>
                      <a:miter lim="400000"/>
                    </a:lnT>
                    <a:lnB w="13970">
                      <a:solidFill>
                        <a:srgbClr val="000000"/>
                      </a:solidFill>
                      <a:miter lim="400000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8" name="Shape 328"/>
          <p:cNvSpPr/>
          <p:nvPr/>
        </p:nvSpPr>
        <p:spPr>
          <a:xfrm>
            <a:off x="529331" y="1570999"/>
            <a:ext cx="8548937" cy="163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marR="543559" algn="just" defTabSz="457200">
              <a:lnSpc>
                <a:spcPct val="120000"/>
              </a:lnSpc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r>
              <a:t>과제 계획서는 학생들이 무엇에 대하여 설계 작업을 수행하게 될 것인가를 명확히 하기 위해서 작성하는 계획서이자 제안서이다. 학생들은 이 계획서 작성을 통해 금번 과제가 어떠한 목표를 가지고 무엇을 만들어내기 위한 것인지를 명확히 이해하고 그 사항을 논리적으로 표현할 수 있게 된다. 따라서 과제계획서에 다음과 같은 사항을 포함하여 수행하고자 하는 과제의 전반적인 계획을 제시할 수 있도록 한다. </a:t>
            </a:r>
          </a:p>
        </p:txBody>
      </p:sp>
      <p:sp>
        <p:nvSpPr>
          <p:cNvPr id="329" name="Shape 329"/>
          <p:cNvSpPr/>
          <p:nvPr/>
        </p:nvSpPr>
        <p:spPr>
          <a:xfrm>
            <a:off x="345871" y="3629558"/>
            <a:ext cx="8915857" cy="240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R="543559" algn="just" defTabSz="457200">
              <a:lnSpc>
                <a:spcPct val="120000"/>
              </a:lnSpc>
              <a:defRPr sz="1800" b="1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dirty="0">
                <a:latin typeface="Apple SD 산돌고딕 Neo 일반체"/>
                <a:ea typeface="Apple SD 산돌고딕 Neo 일반체"/>
                <a:cs typeface="Apple SD 산돌고딕 Neo 일반체"/>
              </a:rPr>
              <a:t>◇ 과제명과 팀 &amp; 팀원 소개</a:t>
            </a:r>
          </a:p>
          <a:p>
            <a:pPr marL="228600" marR="543559" indent="-228600" defTabSz="457200">
              <a:lnSpc>
                <a:spcPct val="120000"/>
              </a:lnSpc>
              <a:defRPr sz="1800">
                <a:latin typeface="바탕"/>
                <a:ea typeface="바탕"/>
                <a:cs typeface="바탕"/>
                <a:sym typeface="바탕"/>
              </a:defRPr>
            </a:pPr>
            <a:r>
              <a:rPr dirty="0">
                <a:latin typeface="Apple SD 산돌고딕 Neo 일반체"/>
                <a:ea typeface="Apple SD 산돌고딕 Neo 일반체"/>
                <a:cs typeface="Apple SD 산돌고딕 Neo 일반체"/>
              </a:rPr>
              <a:t>  - 과제명 소개 </a:t>
            </a:r>
          </a:p>
          <a:p>
            <a:pPr marL="228600" marR="543559" indent="-228600" defTabSz="457200">
              <a:lnSpc>
                <a:spcPct val="120000"/>
              </a:lnSpc>
              <a:defRPr sz="1800">
                <a:latin typeface="바탕"/>
                <a:ea typeface="바탕"/>
                <a:cs typeface="바탕"/>
                <a:sym typeface="바탕"/>
              </a:defRPr>
            </a:pPr>
            <a:r>
              <a:rPr dirty="0">
                <a:latin typeface="Apple SD 산돌고딕 Neo 일반체"/>
                <a:ea typeface="Apple SD 산돌고딕 Neo 일반체"/>
                <a:cs typeface="Apple SD 산돌고딕 Neo 일반체"/>
              </a:rPr>
              <a:t>  - 팀별로 이루어지는 작업의 경우 팀원소개와 더불어 팀명을 소개하도록 한다</a:t>
            </a:r>
          </a:p>
          <a:p>
            <a:pPr marR="543559" algn="just" defTabSz="457200">
              <a:lnSpc>
                <a:spcPct val="120000"/>
              </a:lnSpc>
              <a:defRPr sz="1800">
                <a:latin typeface="굴림"/>
                <a:ea typeface="굴림"/>
                <a:cs typeface="굴림"/>
                <a:sym typeface="굴림"/>
              </a:defRPr>
            </a:pPr>
            <a:endParaRPr dirty="0">
              <a:latin typeface="Apple SD 산돌고딕 Neo 일반체"/>
              <a:ea typeface="Apple SD 산돌고딕 Neo 일반체"/>
              <a:cs typeface="Apple SD 산돌고딕 Neo 일반체"/>
            </a:endParaRPr>
          </a:p>
          <a:p>
            <a:pPr marR="543559" algn="just" defTabSz="457200">
              <a:lnSpc>
                <a:spcPct val="120000"/>
              </a:lnSpc>
              <a:defRPr sz="1800" b="1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dirty="0">
                <a:latin typeface="Apple SD 산돌고딕 Neo 일반체"/>
                <a:ea typeface="Apple SD 산돌고딕 Neo 일반체"/>
                <a:cs typeface="Apple SD 산돌고딕 Neo 일반체"/>
              </a:rPr>
              <a:t>◇ 과제성립의 배경</a:t>
            </a:r>
          </a:p>
          <a:p>
            <a:pPr marL="228600" marR="543559" indent="-228600" defTabSz="457200">
              <a:lnSpc>
                <a:spcPct val="120000"/>
              </a:lnSpc>
              <a:defRPr sz="1800">
                <a:latin typeface="바탕"/>
                <a:ea typeface="바탕"/>
                <a:cs typeface="바탕"/>
                <a:sym typeface="바탕"/>
              </a:defRPr>
            </a:pPr>
            <a:r>
              <a:rPr dirty="0">
                <a:latin typeface="Apple SD 산돌고딕 Neo 일반체"/>
                <a:ea typeface="Apple SD 산돌고딕 Neo 일반체"/>
                <a:cs typeface="Apple SD 산돌고딕 Neo 일반체"/>
              </a:rPr>
              <a:t>  - 설계 대상물이 어떠한 배경에서 요구되는 것인지 인식하고 설명하도록 한다.  </a:t>
            </a:r>
          </a:p>
          <a:p>
            <a:pPr marL="228600" marR="543559" indent="-228600" defTabSz="457200">
              <a:lnSpc>
                <a:spcPct val="120000"/>
              </a:lnSpc>
              <a:defRPr sz="1800">
                <a:latin typeface="바탕"/>
                <a:ea typeface="바탕"/>
                <a:cs typeface="바탕"/>
                <a:sym typeface="바탕"/>
              </a:defRPr>
            </a:pPr>
            <a:r>
              <a:rPr dirty="0">
                <a:latin typeface="Apple SD 산돌고딕 Neo 일반체"/>
                <a:ea typeface="Apple SD 산돌고딕 Neo 일반체"/>
                <a:cs typeface="Apple SD 산돌고딕 Neo 일반체"/>
              </a:rPr>
              <a:t>  - 설계를 하게 된 동기와 설계필요성을 설명하는 부분.</a:t>
            </a:r>
          </a:p>
        </p:txBody>
      </p:sp>
    </p:spTree>
    <p:extLst>
      <p:ext uri="{BB962C8B-B14F-4D97-AF65-F5344CB8AC3E}">
        <p14:creationId xmlns:p14="http://schemas.microsoft.com/office/powerpoint/2010/main" val="1085038870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설계과제 계획서 (계속)</a:t>
            </a:r>
          </a:p>
        </p:txBody>
      </p:sp>
      <p:sp>
        <p:nvSpPr>
          <p:cNvPr id="332" name="Shape 332"/>
          <p:cNvSpPr/>
          <p:nvPr/>
        </p:nvSpPr>
        <p:spPr>
          <a:xfrm>
            <a:off x="883812" y="1203456"/>
            <a:ext cx="7376376" cy="5069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marR="543559" algn="just" defTabSz="457200">
              <a:lnSpc>
                <a:spcPct val="120000"/>
              </a:lnSpc>
              <a:defRPr sz="1800" b="1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dirty="0">
                <a:latin typeface="Apple SD 산돌고딕 Neo 일반체"/>
                <a:ea typeface="Apple SD 산돌고딕 Neo 일반체"/>
                <a:cs typeface="Apple SD 산돌고딕 Neo 일반체"/>
              </a:rPr>
              <a:t>◇ 설계대상의 기존 문제점 및 새로운 요구사항 </a:t>
            </a:r>
          </a:p>
          <a:p>
            <a:pPr marR="543559" defTabSz="457200">
              <a:lnSpc>
                <a:spcPct val="120000"/>
              </a:lnSpc>
              <a:defRPr sz="1800">
                <a:latin typeface="바탕"/>
                <a:ea typeface="바탕"/>
                <a:cs typeface="바탕"/>
                <a:sym typeface="바탕"/>
              </a:defRPr>
            </a:pPr>
            <a:r>
              <a:rPr dirty="0">
                <a:latin typeface="Apple SD 산돌고딕 Neo 일반체"/>
                <a:ea typeface="Apple SD 산돌고딕 Neo 일반체"/>
                <a:cs typeface="Apple SD 산돌고딕 Neo 일반체"/>
              </a:rPr>
              <a:t>  - 설계대상의 기존 문제점을 파악</a:t>
            </a:r>
          </a:p>
          <a:p>
            <a:pPr marR="543559" defTabSz="457200">
              <a:lnSpc>
                <a:spcPct val="120000"/>
              </a:lnSpc>
              <a:defRPr sz="1800">
                <a:latin typeface="바탕"/>
                <a:ea typeface="바탕"/>
                <a:cs typeface="바탕"/>
                <a:sym typeface="바탕"/>
              </a:defRPr>
            </a:pPr>
            <a:r>
              <a:rPr dirty="0">
                <a:latin typeface="Apple SD 산돌고딕 Neo 일반체"/>
                <a:ea typeface="Apple SD 산돌고딕 Neo 일반체"/>
                <a:cs typeface="Apple SD 산돌고딕 Neo 일반체"/>
              </a:rPr>
              <a:t>  - 완성된 설계대상이 보다 높은 효과를 얻을 수 있도록 요구되는 요구사항을 파악</a:t>
            </a:r>
          </a:p>
          <a:p>
            <a:pPr marR="543559" algn="just" defTabSz="457200">
              <a:lnSpc>
                <a:spcPct val="120000"/>
              </a:lnSpc>
              <a:defRPr sz="1800" b="1">
                <a:latin typeface="Malgun Gothic"/>
                <a:ea typeface="Malgun Gothic"/>
                <a:cs typeface="Malgun Gothic"/>
                <a:sym typeface="Malgun Gothic"/>
              </a:defRPr>
            </a:pPr>
            <a:endParaRPr dirty="0">
              <a:latin typeface="Apple SD 산돌고딕 Neo 일반체"/>
              <a:ea typeface="Apple SD 산돌고딕 Neo 일반체"/>
              <a:cs typeface="Apple SD 산돌고딕 Neo 일반체"/>
            </a:endParaRPr>
          </a:p>
          <a:p>
            <a:pPr marR="543559" algn="just" defTabSz="457200">
              <a:lnSpc>
                <a:spcPct val="120000"/>
              </a:lnSpc>
              <a:defRPr sz="1800" b="1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dirty="0">
                <a:latin typeface="Apple SD 산돌고딕 Neo 일반체"/>
                <a:ea typeface="Apple SD 산돌고딕 Neo 일반체"/>
                <a:cs typeface="Apple SD 산돌고딕 Neo 일반체"/>
              </a:rPr>
              <a:t>◇ 팀별 설계목표(개념, Concept) 및 해결하고자 하는 문제점</a:t>
            </a:r>
          </a:p>
          <a:p>
            <a:pPr marR="543559" algn="just" defTabSz="457200">
              <a:lnSpc>
                <a:spcPct val="120000"/>
              </a:lnSpc>
              <a:defRPr sz="1800">
                <a:latin typeface="바탕"/>
                <a:ea typeface="바탕"/>
                <a:cs typeface="바탕"/>
                <a:sym typeface="바탕"/>
              </a:defRPr>
            </a:pPr>
            <a:r>
              <a:rPr dirty="0">
                <a:latin typeface="Apple SD 산돌고딕 Neo 일반체"/>
                <a:ea typeface="Apple SD 산돌고딕 Neo 일반체"/>
                <a:cs typeface="Apple SD 산돌고딕 Neo 일반체"/>
              </a:rPr>
              <a:t>  - 문제점과 요구사항 분석을 통해 얻어진 팀 고유의 설계목표를 요약 제시</a:t>
            </a:r>
          </a:p>
          <a:p>
            <a:pPr marR="543559" algn="just" defTabSz="457200">
              <a:lnSpc>
                <a:spcPct val="120000"/>
              </a:lnSpc>
              <a:defRPr sz="1800">
                <a:latin typeface="굴림"/>
                <a:ea typeface="굴림"/>
                <a:cs typeface="굴림"/>
                <a:sym typeface="굴림"/>
              </a:defRPr>
            </a:pPr>
            <a:r>
              <a:rPr dirty="0">
                <a:latin typeface="Apple SD 산돌고딕 Neo 일반체"/>
                <a:ea typeface="Apple SD 산돌고딕 Neo 일반체"/>
                <a:cs typeface="Apple SD 산돌고딕 Neo 일반체"/>
              </a:rPr>
              <a:t>  </a:t>
            </a:r>
          </a:p>
          <a:p>
            <a:pPr marR="543559" algn="just" defTabSz="457200">
              <a:lnSpc>
                <a:spcPct val="120000"/>
              </a:lnSpc>
              <a:defRPr sz="1800" b="1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dirty="0">
                <a:latin typeface="Apple SD 산돌고딕 Neo 일반체"/>
                <a:ea typeface="Apple SD 산돌고딕 Neo 일반체"/>
                <a:cs typeface="Apple SD 산돌고딕 Neo 일반체"/>
              </a:rPr>
              <a:t>◇ 현실적 제한조건(ex. 시간, 경비, 인력으로 가능한 공법..  등) </a:t>
            </a:r>
          </a:p>
          <a:p>
            <a:pPr marR="543559" algn="just" defTabSz="457200">
              <a:lnSpc>
                <a:spcPct val="120000"/>
              </a:lnSpc>
              <a:defRPr sz="1800">
                <a:latin typeface="바탕"/>
                <a:ea typeface="바탕"/>
                <a:cs typeface="바탕"/>
                <a:sym typeface="바탕"/>
              </a:defRPr>
            </a:pPr>
            <a:r>
              <a:rPr dirty="0">
                <a:latin typeface="Apple SD 산돌고딕 Neo 일반체"/>
                <a:ea typeface="Apple SD 산돌고딕 Neo 일반체"/>
                <a:cs typeface="Apple SD 산돌고딕 Neo 일반체"/>
              </a:rPr>
              <a:t>  - 본 과제를 진행하는데 부과되는 제한조건을 명시</a:t>
            </a:r>
          </a:p>
          <a:p>
            <a:pPr marR="543559" algn="just" defTabSz="457200">
              <a:lnSpc>
                <a:spcPct val="120000"/>
              </a:lnSpc>
              <a:defRPr sz="1800">
                <a:latin typeface="굴림"/>
                <a:ea typeface="굴림"/>
                <a:cs typeface="굴림"/>
                <a:sym typeface="굴림"/>
              </a:defRPr>
            </a:pPr>
            <a:endParaRPr dirty="0">
              <a:latin typeface="Apple SD 산돌고딕 Neo 일반체"/>
              <a:ea typeface="Apple SD 산돌고딕 Neo 일반체"/>
              <a:cs typeface="Apple SD 산돌고딕 Neo 일반체"/>
            </a:endParaRPr>
          </a:p>
          <a:p>
            <a:pPr marR="543559" algn="just" defTabSz="457200">
              <a:lnSpc>
                <a:spcPct val="120000"/>
              </a:lnSpc>
              <a:defRPr sz="1800" b="1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dirty="0">
                <a:latin typeface="Apple SD 산돌고딕 Neo 일반체"/>
                <a:ea typeface="Apple SD 산돌고딕 Neo 일반체"/>
                <a:cs typeface="Apple SD 산돌고딕 Neo 일반체"/>
              </a:rPr>
              <a:t>◇ 기대되는 효과</a:t>
            </a:r>
          </a:p>
          <a:p>
            <a:pPr marR="543559" algn="just" defTabSz="457200">
              <a:lnSpc>
                <a:spcPct val="120000"/>
              </a:lnSpc>
              <a:defRPr sz="1800">
                <a:latin typeface="바탕"/>
                <a:ea typeface="바탕"/>
                <a:cs typeface="바탕"/>
                <a:sym typeface="바탕"/>
              </a:defRPr>
            </a:pPr>
            <a:r>
              <a:rPr dirty="0">
                <a:latin typeface="Apple SD 산돌고딕 Neo 일반체"/>
                <a:ea typeface="Apple SD 산돌고딕 Neo 일반체"/>
                <a:cs typeface="Apple SD 산돌고딕 Neo 일반체"/>
              </a:rPr>
              <a:t>  - 완성된 설계물이 가지게 되는 가치, 활용도, 효과를 논리적으로 서술</a:t>
            </a:r>
          </a:p>
          <a:p>
            <a:pPr marR="543559" algn="just" defTabSz="457200">
              <a:lnSpc>
                <a:spcPct val="120000"/>
              </a:lnSpc>
              <a:defRPr sz="1800">
                <a:latin typeface="굴림"/>
                <a:ea typeface="굴림"/>
                <a:cs typeface="굴림"/>
                <a:sym typeface="굴림"/>
              </a:defRPr>
            </a:pPr>
            <a:endParaRPr dirty="0">
              <a:latin typeface="Apple SD 산돌고딕 Neo 일반체"/>
              <a:ea typeface="Apple SD 산돌고딕 Neo 일반체"/>
              <a:cs typeface="Apple SD 산돌고딕 Neo 일반체"/>
            </a:endParaRPr>
          </a:p>
          <a:p>
            <a:pPr marR="543559" algn="just" defTabSz="457200">
              <a:lnSpc>
                <a:spcPct val="120000"/>
              </a:lnSpc>
              <a:defRPr sz="1800" b="1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dirty="0">
                <a:latin typeface="Apple SD 산돌고딕 Neo 일반체"/>
                <a:ea typeface="Apple SD 산돌고딕 Neo 일반체"/>
                <a:cs typeface="Apple SD 산돌고딕 Neo 일반체"/>
              </a:rPr>
              <a:t>◇ 제시하고자 하는 최종결과물</a:t>
            </a:r>
          </a:p>
          <a:p>
            <a:pPr marR="543559" algn="just" defTabSz="457200">
              <a:lnSpc>
                <a:spcPct val="120000"/>
              </a:lnSpc>
              <a:defRPr sz="1800">
                <a:latin typeface="바탕"/>
                <a:ea typeface="바탕"/>
                <a:cs typeface="바탕"/>
                <a:sym typeface="바탕"/>
              </a:defRPr>
            </a:pPr>
            <a:r>
              <a:rPr dirty="0">
                <a:latin typeface="Apple SD 산돌고딕 Neo 일반체"/>
                <a:ea typeface="Apple SD 산돌고딕 Neo 일반체"/>
                <a:cs typeface="Apple SD 산돌고딕 Neo 일반체"/>
              </a:rPr>
              <a:t>  - 설계과정을 통하여 제시하게 될 최종 결과물의 형식을 제시</a:t>
            </a:r>
          </a:p>
        </p:txBody>
      </p:sp>
    </p:spTree>
    <p:extLst>
      <p:ext uri="{BB962C8B-B14F-4D97-AF65-F5344CB8AC3E}">
        <p14:creationId xmlns:p14="http://schemas.microsoft.com/office/powerpoint/2010/main" val="1964641413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결과보고서</a:t>
            </a:r>
          </a:p>
        </p:txBody>
      </p:sp>
      <p:sp>
        <p:nvSpPr>
          <p:cNvPr id="335" name="Shape 335"/>
          <p:cNvSpPr/>
          <p:nvPr/>
        </p:nvSpPr>
        <p:spPr>
          <a:xfrm>
            <a:off x="917707" y="945031"/>
            <a:ext cx="6568463" cy="56979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marL="267368" marR="543559" indent="-267368" algn="just" defTabSz="457200">
              <a:lnSpc>
                <a:spcPct val="120000"/>
              </a:lnSpc>
              <a:buSzPct val="100000"/>
              <a:buAutoNum type="arabicPeriod"/>
              <a:defRPr b="1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dirty="0">
                <a:latin typeface="Apple SD 산돌고딕 Neo 일반체"/>
                <a:ea typeface="Apple SD 산돌고딕 Neo 일반체"/>
                <a:cs typeface="Apple SD 산돌고딕 Neo 일반체"/>
              </a:rPr>
              <a:t>과제 개요</a:t>
            </a:r>
          </a:p>
          <a:p>
            <a:pPr marR="543559" algn="just" defTabSz="457200">
              <a:lnSpc>
                <a:spcPct val="120000"/>
              </a:lnSpc>
              <a:defRPr b="1">
                <a:latin typeface="Malgun Gothic"/>
                <a:ea typeface="Malgun Gothic"/>
                <a:cs typeface="Malgun Gothic"/>
                <a:sym typeface="Malgun Gothic"/>
              </a:defRPr>
            </a:pPr>
            <a:endParaRPr dirty="0">
              <a:latin typeface="Apple SD 산돌고딕 Neo 일반체"/>
              <a:ea typeface="Apple SD 산돌고딕 Neo 일반체"/>
              <a:cs typeface="Apple SD 산돌고딕 Neo 일반체"/>
            </a:endParaRPr>
          </a:p>
          <a:p>
            <a:pPr marR="543559" algn="just" defTabSz="457200">
              <a:lnSpc>
                <a:spcPct val="120000"/>
              </a:lnSpc>
              <a:defRPr b="1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dirty="0">
                <a:latin typeface="Apple SD 산돌고딕 Neo 일반체"/>
                <a:ea typeface="Apple SD 산돌고딕 Neo 일반체"/>
                <a:cs typeface="Apple SD 산돌고딕 Neo 일반체"/>
              </a:rPr>
              <a:t>◇ 과제명과 팀 &amp; 팀원 소개</a:t>
            </a:r>
          </a:p>
          <a:p>
            <a:pPr marL="228600" marR="543559" indent="-228600" defTabSz="457200">
              <a:lnSpc>
                <a:spcPct val="120000"/>
              </a:lnSpc>
              <a:defRPr>
                <a:latin typeface="바탕"/>
                <a:ea typeface="바탕"/>
                <a:cs typeface="바탕"/>
                <a:sym typeface="바탕"/>
              </a:defRPr>
            </a:pPr>
            <a:r>
              <a:rPr dirty="0">
                <a:latin typeface="Apple SD 산돌고딕 Neo 일반체"/>
                <a:ea typeface="Apple SD 산돌고딕 Neo 일반체"/>
                <a:cs typeface="Apple SD 산돌고딕 Neo 일반체"/>
              </a:rPr>
              <a:t>  - 과제명 소개 </a:t>
            </a:r>
          </a:p>
          <a:p>
            <a:pPr marL="228600" marR="543559" indent="-228600" defTabSz="457200">
              <a:lnSpc>
                <a:spcPct val="120000"/>
              </a:lnSpc>
              <a:defRPr>
                <a:latin typeface="바탕"/>
                <a:ea typeface="바탕"/>
                <a:cs typeface="바탕"/>
                <a:sym typeface="바탕"/>
              </a:defRPr>
            </a:pPr>
            <a:r>
              <a:rPr dirty="0">
                <a:latin typeface="Apple SD 산돌고딕 Neo 일반체"/>
                <a:ea typeface="Apple SD 산돌고딕 Neo 일반체"/>
                <a:cs typeface="Apple SD 산돌고딕 Neo 일반체"/>
              </a:rPr>
              <a:t>  - 팀별로 이루어지는 작업의 경우 팀원소개와 더불어 팀명을 소개하도록 한다.</a:t>
            </a:r>
          </a:p>
          <a:p>
            <a:pPr marL="228600" marR="543559" indent="-228600" defTabSz="457200">
              <a:lnSpc>
                <a:spcPct val="120000"/>
              </a:lnSpc>
              <a:defRPr>
                <a:latin typeface="굴림"/>
                <a:ea typeface="굴림"/>
                <a:cs typeface="굴림"/>
                <a:sym typeface="굴림"/>
              </a:defRPr>
            </a:pPr>
            <a:endParaRPr dirty="0">
              <a:latin typeface="Apple SD 산돌고딕 Neo 일반체"/>
              <a:ea typeface="Apple SD 산돌고딕 Neo 일반체"/>
              <a:cs typeface="Apple SD 산돌고딕 Neo 일반체"/>
            </a:endParaRPr>
          </a:p>
          <a:p>
            <a:pPr marR="543559" algn="just" defTabSz="457200">
              <a:lnSpc>
                <a:spcPct val="120000"/>
              </a:lnSpc>
              <a:defRPr b="1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dirty="0">
                <a:latin typeface="Apple SD 산돌고딕 Neo 일반체"/>
                <a:ea typeface="Apple SD 산돌고딕 Neo 일반체"/>
                <a:cs typeface="Apple SD 산돌고딕 Neo 일반체"/>
              </a:rPr>
              <a:t> ◇ 과제성립의 배경</a:t>
            </a:r>
          </a:p>
          <a:p>
            <a:pPr marL="228600" marR="543559" indent="-228600" defTabSz="457200">
              <a:lnSpc>
                <a:spcPct val="120000"/>
              </a:lnSpc>
              <a:defRPr>
                <a:latin typeface="바탕"/>
                <a:ea typeface="바탕"/>
                <a:cs typeface="바탕"/>
                <a:sym typeface="바탕"/>
              </a:defRPr>
            </a:pPr>
            <a:r>
              <a:rPr dirty="0">
                <a:latin typeface="Apple SD 산돌고딕 Neo 일반체"/>
                <a:ea typeface="Apple SD 산돌고딕 Neo 일반체"/>
                <a:cs typeface="Apple SD 산돌고딕 Neo 일반체"/>
              </a:rPr>
              <a:t>  - 설계 대상물이 어떠한 배경에서 요구되는 것인지 인식하고 설명하도록 한다.  </a:t>
            </a:r>
          </a:p>
          <a:p>
            <a:pPr marL="228600" marR="543559" indent="-228600" defTabSz="457200">
              <a:lnSpc>
                <a:spcPct val="120000"/>
              </a:lnSpc>
              <a:defRPr>
                <a:latin typeface="바탕"/>
                <a:ea typeface="바탕"/>
                <a:cs typeface="바탕"/>
                <a:sym typeface="바탕"/>
              </a:defRPr>
            </a:pPr>
            <a:r>
              <a:rPr dirty="0">
                <a:latin typeface="Apple SD 산돌고딕 Neo 일반체"/>
                <a:ea typeface="Apple SD 산돌고딕 Neo 일반체"/>
                <a:cs typeface="Apple SD 산돌고딕 Neo 일반체"/>
              </a:rPr>
              <a:t>  - 설계를 하게 된 동기와 설계필요성을 설명하는 부분</a:t>
            </a:r>
          </a:p>
          <a:p>
            <a:pPr marL="228600" marR="543559" indent="-228600" defTabSz="457200">
              <a:lnSpc>
                <a:spcPct val="120000"/>
              </a:lnSpc>
              <a:defRPr>
                <a:latin typeface="굴림"/>
                <a:ea typeface="굴림"/>
                <a:cs typeface="굴림"/>
                <a:sym typeface="굴림"/>
              </a:defRPr>
            </a:pPr>
            <a:endParaRPr dirty="0">
              <a:latin typeface="Apple SD 산돌고딕 Neo 일반체"/>
              <a:ea typeface="Apple SD 산돌고딕 Neo 일반체"/>
              <a:cs typeface="Apple SD 산돌고딕 Neo 일반체"/>
            </a:endParaRPr>
          </a:p>
          <a:p>
            <a:pPr marR="543559" algn="just" defTabSz="457200">
              <a:lnSpc>
                <a:spcPct val="120000"/>
              </a:lnSpc>
              <a:defRPr b="1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b="0" dirty="0">
                <a:latin typeface="Apple SD 산돌고딕 Neo 일반체"/>
                <a:ea typeface="Apple SD 산돌고딕 Neo 일반체"/>
                <a:cs typeface="Apple SD 산돌고딕 Neo 일반체"/>
                <a:sym typeface="굴림"/>
              </a:rPr>
              <a:t> </a:t>
            </a:r>
            <a:r>
              <a:rPr dirty="0">
                <a:latin typeface="Apple SD 산돌고딕 Neo 일반체"/>
                <a:ea typeface="Apple SD 산돌고딕 Neo 일반체"/>
                <a:cs typeface="Apple SD 산돌고딕 Neo 일반체"/>
              </a:rPr>
              <a:t>◇ 설계대상의 기존 문제점 및 새로운 요구사항 </a:t>
            </a:r>
          </a:p>
          <a:p>
            <a:pPr marR="543559" defTabSz="457200">
              <a:lnSpc>
                <a:spcPct val="120000"/>
              </a:lnSpc>
              <a:defRPr>
                <a:latin typeface="바탕"/>
                <a:ea typeface="바탕"/>
                <a:cs typeface="바탕"/>
                <a:sym typeface="바탕"/>
              </a:defRPr>
            </a:pPr>
            <a:r>
              <a:rPr dirty="0">
                <a:latin typeface="Apple SD 산돌고딕 Neo 일반체"/>
                <a:ea typeface="Apple SD 산돌고딕 Neo 일반체"/>
                <a:cs typeface="Apple SD 산돌고딕 Neo 일반체"/>
              </a:rPr>
              <a:t>  - 설계대상의 기존 문제점을 파악</a:t>
            </a:r>
          </a:p>
          <a:p>
            <a:pPr marR="543559" defTabSz="457200">
              <a:lnSpc>
                <a:spcPct val="120000"/>
              </a:lnSpc>
              <a:defRPr>
                <a:latin typeface="바탕"/>
                <a:ea typeface="바탕"/>
                <a:cs typeface="바탕"/>
                <a:sym typeface="바탕"/>
              </a:defRPr>
            </a:pPr>
            <a:r>
              <a:rPr dirty="0">
                <a:latin typeface="Apple SD 산돌고딕 Neo 일반체"/>
                <a:ea typeface="Apple SD 산돌고딕 Neo 일반체"/>
                <a:cs typeface="Apple SD 산돌고딕 Neo 일반체"/>
              </a:rPr>
              <a:t>  - 완성된 설계대상이 보다 높은 효과를 얻을 수 있도록 요구되는 요구사항을 파악</a:t>
            </a:r>
          </a:p>
          <a:p>
            <a:pPr marR="543559" defTabSz="457200">
              <a:lnSpc>
                <a:spcPct val="120000"/>
              </a:lnSpc>
              <a:defRPr>
                <a:latin typeface="굴림"/>
                <a:ea typeface="굴림"/>
                <a:cs typeface="굴림"/>
                <a:sym typeface="굴림"/>
              </a:defRPr>
            </a:pPr>
            <a:endParaRPr dirty="0">
              <a:latin typeface="Apple SD 산돌고딕 Neo 일반체"/>
              <a:ea typeface="Apple SD 산돌고딕 Neo 일반체"/>
              <a:cs typeface="Apple SD 산돌고딕 Neo 일반체"/>
            </a:endParaRPr>
          </a:p>
          <a:p>
            <a:pPr marR="543559" algn="just" defTabSz="457200">
              <a:lnSpc>
                <a:spcPct val="120000"/>
              </a:lnSpc>
              <a:defRPr b="1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dirty="0">
                <a:latin typeface="Apple SD 산돌고딕 Neo 일반체"/>
                <a:ea typeface="Apple SD 산돌고딕 Neo 일반체"/>
                <a:cs typeface="Apple SD 산돌고딕 Neo 일반체"/>
              </a:rPr>
              <a:t> ◇ 팀별 설계목표(개념, Concept) 및 해결하고자 하는 문제점</a:t>
            </a:r>
          </a:p>
          <a:p>
            <a:pPr marR="543559" algn="just" defTabSz="457200">
              <a:lnSpc>
                <a:spcPct val="120000"/>
              </a:lnSpc>
              <a:defRPr>
                <a:latin typeface="바탕"/>
                <a:ea typeface="바탕"/>
                <a:cs typeface="바탕"/>
                <a:sym typeface="바탕"/>
              </a:defRPr>
            </a:pPr>
            <a:r>
              <a:rPr dirty="0">
                <a:latin typeface="Apple SD 산돌고딕 Neo 일반체"/>
                <a:ea typeface="Apple SD 산돌고딕 Neo 일반체"/>
                <a:cs typeface="Apple SD 산돌고딕 Neo 일반체"/>
              </a:rPr>
              <a:t>  - 문제점과 요구사항 분석을 통해 얻어진 팀 고유의 설계목표를 요약 제시</a:t>
            </a:r>
          </a:p>
          <a:p>
            <a:pPr marR="543559" algn="just" defTabSz="457200">
              <a:lnSpc>
                <a:spcPct val="120000"/>
              </a:lnSpc>
              <a:defRPr>
                <a:latin typeface="굴림"/>
                <a:ea typeface="굴림"/>
                <a:cs typeface="굴림"/>
                <a:sym typeface="굴림"/>
              </a:defRPr>
            </a:pPr>
            <a:endParaRPr dirty="0">
              <a:latin typeface="Apple SD 산돌고딕 Neo 일반체"/>
              <a:ea typeface="Apple SD 산돌고딕 Neo 일반체"/>
              <a:cs typeface="Apple SD 산돌고딕 Neo 일반체"/>
            </a:endParaRPr>
          </a:p>
          <a:p>
            <a:pPr marR="543559" algn="just" defTabSz="457200">
              <a:lnSpc>
                <a:spcPct val="120000"/>
              </a:lnSpc>
              <a:defRPr b="1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b="0" dirty="0">
                <a:latin typeface="Apple SD 산돌고딕 Neo 일반체"/>
                <a:ea typeface="Apple SD 산돌고딕 Neo 일반체"/>
                <a:cs typeface="Apple SD 산돌고딕 Neo 일반체"/>
                <a:sym typeface="굴림"/>
              </a:rPr>
              <a:t> </a:t>
            </a:r>
            <a:r>
              <a:rPr dirty="0">
                <a:latin typeface="Apple SD 산돌고딕 Neo 일반체"/>
                <a:ea typeface="Apple SD 산돌고딕 Neo 일반체"/>
                <a:cs typeface="Apple SD 산돌고딕 Neo 일반체"/>
              </a:rPr>
              <a:t>◇ 현실적 제한조건(ex. 시간, 경비, 인력으로 가능한 공법..  등) </a:t>
            </a:r>
          </a:p>
          <a:p>
            <a:pPr marR="543559" algn="just" defTabSz="457200">
              <a:lnSpc>
                <a:spcPct val="120000"/>
              </a:lnSpc>
              <a:defRPr>
                <a:latin typeface="바탕"/>
                <a:ea typeface="바탕"/>
                <a:cs typeface="바탕"/>
                <a:sym typeface="바탕"/>
              </a:defRPr>
            </a:pPr>
            <a:r>
              <a:rPr dirty="0">
                <a:latin typeface="Apple SD 산돌고딕 Neo 일반체"/>
                <a:ea typeface="Apple SD 산돌고딕 Neo 일반체"/>
                <a:cs typeface="Apple SD 산돌고딕 Neo 일반체"/>
                <a:sym typeface="굴림"/>
              </a:rPr>
              <a:t>  </a:t>
            </a:r>
            <a:r>
              <a:rPr dirty="0">
                <a:latin typeface="Apple SD 산돌고딕 Neo 일반체"/>
                <a:ea typeface="Apple SD 산돌고딕 Neo 일반체"/>
                <a:cs typeface="Apple SD 산돌고딕 Neo 일반체"/>
              </a:rPr>
              <a:t>- 본 과제를 진행하는데 부과되는 제한조건을 명시</a:t>
            </a:r>
          </a:p>
        </p:txBody>
      </p:sp>
    </p:spTree>
    <p:extLst>
      <p:ext uri="{BB962C8B-B14F-4D97-AF65-F5344CB8AC3E}">
        <p14:creationId xmlns:p14="http://schemas.microsoft.com/office/powerpoint/2010/main" val="19672019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결과보고서 (계속)</a:t>
            </a:r>
          </a:p>
        </p:txBody>
      </p:sp>
      <p:sp>
        <p:nvSpPr>
          <p:cNvPr id="338" name="Shape 338"/>
          <p:cNvSpPr/>
          <p:nvPr/>
        </p:nvSpPr>
        <p:spPr>
          <a:xfrm>
            <a:off x="1231509" y="1078299"/>
            <a:ext cx="6530193" cy="5402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marR="543559" algn="just" defTabSz="457200">
              <a:lnSpc>
                <a:spcPct val="120000"/>
              </a:lnSpc>
              <a:defRPr b="1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dirty="0">
                <a:latin typeface="Apple SD 산돌고딕 Neo 일반체"/>
                <a:ea typeface="Apple SD 산돌고딕 Neo 일반체"/>
                <a:cs typeface="Apple SD 산돌고딕 Neo 일반체"/>
              </a:rPr>
              <a:t>나. 설계과정</a:t>
            </a:r>
          </a:p>
          <a:p>
            <a:pPr marR="543559" algn="just" defTabSz="457200">
              <a:lnSpc>
                <a:spcPct val="120000"/>
              </a:lnSpc>
              <a:defRPr>
                <a:latin typeface="바탕"/>
                <a:ea typeface="바탕"/>
                <a:cs typeface="바탕"/>
                <a:sym typeface="바탕"/>
              </a:defRPr>
            </a:pPr>
            <a:r>
              <a:rPr dirty="0">
                <a:latin typeface="Apple SD 산돌고딕 Neo 일반체"/>
                <a:ea typeface="Apple SD 산돌고딕 Neo 일반체"/>
                <a:cs typeface="Apple SD 산돌고딕 Neo 일반체"/>
              </a:rPr>
              <a:t>  - 아이디어 도출과정과 진행된 설계 작업을 요약 정리하여 기술하는 과정           </a:t>
            </a:r>
          </a:p>
          <a:p>
            <a:pPr marR="543559" algn="just" defTabSz="457200">
              <a:lnSpc>
                <a:spcPct val="120000"/>
              </a:lnSpc>
              <a:defRPr>
                <a:latin typeface="굴림"/>
                <a:ea typeface="굴림"/>
                <a:cs typeface="굴림"/>
                <a:sym typeface="굴림"/>
              </a:defRPr>
            </a:pPr>
            <a:endParaRPr dirty="0">
              <a:latin typeface="Apple SD 산돌고딕 Neo 일반체"/>
              <a:ea typeface="Apple SD 산돌고딕 Neo 일반체"/>
              <a:cs typeface="Apple SD 산돌고딕 Neo 일반체"/>
            </a:endParaRPr>
          </a:p>
          <a:p>
            <a:pPr marR="543559" algn="just" defTabSz="457200">
              <a:lnSpc>
                <a:spcPct val="120000"/>
              </a:lnSpc>
              <a:defRPr b="1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b="0" dirty="0">
                <a:latin typeface="Apple SD 산돌고딕 Neo 일반체"/>
                <a:ea typeface="Apple SD 산돌고딕 Neo 일반체"/>
                <a:cs typeface="Apple SD 산돌고딕 Neo 일반체"/>
                <a:sym typeface="굴림"/>
              </a:rPr>
              <a:t> </a:t>
            </a:r>
            <a:r>
              <a:rPr dirty="0">
                <a:latin typeface="Apple SD 산돌고딕 Neo 일반체"/>
                <a:ea typeface="Apple SD 산돌고딕 Neo 일반체"/>
                <a:cs typeface="Apple SD 산돌고딕 Neo 일반체"/>
              </a:rPr>
              <a:t>◇ 세부목표 및 문제점</a:t>
            </a:r>
          </a:p>
          <a:p>
            <a:pPr marR="543559" algn="just" defTabSz="457200">
              <a:lnSpc>
                <a:spcPct val="120000"/>
              </a:lnSpc>
              <a:defRPr>
                <a:latin typeface="바탕"/>
                <a:ea typeface="바탕"/>
                <a:cs typeface="바탕"/>
                <a:sym typeface="바탕"/>
              </a:defRPr>
            </a:pPr>
            <a:r>
              <a:rPr dirty="0">
                <a:latin typeface="Apple SD 산돌고딕 Neo 일반체"/>
                <a:ea typeface="Apple SD 산돌고딕 Neo 일반체"/>
                <a:cs typeface="Apple SD 산돌고딕 Neo 일반체"/>
              </a:rPr>
              <a:t>  - 설계가 반복되면서 나타나는 여러 문제점이나 세부목표</a:t>
            </a:r>
          </a:p>
          <a:p>
            <a:pPr marR="543559" algn="just" defTabSz="457200">
              <a:lnSpc>
                <a:spcPct val="120000"/>
              </a:lnSpc>
              <a:defRPr>
                <a:latin typeface="바탕"/>
                <a:ea typeface="바탕"/>
                <a:cs typeface="바탕"/>
                <a:sym typeface="바탕"/>
              </a:defRPr>
            </a:pPr>
            <a:endParaRPr dirty="0">
              <a:latin typeface="Apple SD 산돌고딕 Neo 일반체"/>
              <a:ea typeface="Apple SD 산돌고딕 Neo 일반체"/>
              <a:cs typeface="Apple SD 산돌고딕 Neo 일반체"/>
            </a:endParaRPr>
          </a:p>
          <a:p>
            <a:pPr marR="543559" algn="just" defTabSz="457200">
              <a:lnSpc>
                <a:spcPct val="120000"/>
              </a:lnSpc>
              <a:defRPr b="1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b="0" dirty="0">
                <a:latin typeface="Apple SD 산돌고딕 Neo 일반체"/>
                <a:ea typeface="Apple SD 산돌고딕 Neo 일반체"/>
                <a:cs typeface="Apple SD 산돌고딕 Neo 일반체"/>
                <a:sym typeface="굴림"/>
              </a:rPr>
              <a:t> </a:t>
            </a:r>
            <a:r>
              <a:rPr dirty="0">
                <a:latin typeface="Apple SD 산돌고딕 Neo 일반체"/>
                <a:ea typeface="Apple SD 산돌고딕 Neo 일반체"/>
                <a:cs typeface="Apple SD 산돌고딕 Neo 일반체"/>
              </a:rPr>
              <a:t>◇ 세부목표에 해당하는 도출된 아이디어</a:t>
            </a:r>
          </a:p>
          <a:p>
            <a:pPr marR="543559" algn="just" defTabSz="457200">
              <a:lnSpc>
                <a:spcPct val="120000"/>
              </a:lnSpc>
              <a:defRPr>
                <a:latin typeface="바탕"/>
                <a:ea typeface="바탕"/>
                <a:cs typeface="바탕"/>
                <a:sym typeface="바탕"/>
              </a:defRPr>
            </a:pPr>
            <a:r>
              <a:rPr dirty="0">
                <a:latin typeface="Apple SD 산돌고딕 Neo 일반체"/>
                <a:ea typeface="Apple SD 산돌고딕 Neo 일반체"/>
                <a:cs typeface="Apple SD 산돌고딕 Neo 일반체"/>
              </a:rPr>
              <a:t>  - 각 세부목표를 달성하기 위한 아이디어를 정리하여 기술</a:t>
            </a:r>
          </a:p>
          <a:p>
            <a:pPr marR="543559" algn="just" defTabSz="457200">
              <a:lnSpc>
                <a:spcPct val="120000"/>
              </a:lnSpc>
              <a:defRPr>
                <a:latin typeface="바탕"/>
                <a:ea typeface="바탕"/>
                <a:cs typeface="바탕"/>
                <a:sym typeface="바탕"/>
              </a:defRPr>
            </a:pPr>
            <a:r>
              <a:rPr dirty="0">
                <a:latin typeface="Apple SD 산돌고딕 Neo 일반체"/>
                <a:ea typeface="Apple SD 산돌고딕 Neo 일반체"/>
                <a:cs typeface="Apple SD 산돌고딕 Neo 일반체"/>
              </a:rPr>
              <a:t>  - 필요에 따라서는 도식, 사진, 자료 등일 수 있음</a:t>
            </a:r>
          </a:p>
          <a:p>
            <a:pPr marR="543559" algn="just" defTabSz="457200">
              <a:lnSpc>
                <a:spcPct val="120000"/>
              </a:lnSpc>
              <a:defRPr>
                <a:latin typeface="Malgun Gothic"/>
                <a:ea typeface="Malgun Gothic"/>
                <a:cs typeface="Malgun Gothic"/>
                <a:sym typeface="Malgun Gothic"/>
              </a:defRPr>
            </a:pPr>
            <a:endParaRPr dirty="0">
              <a:latin typeface="Apple SD 산돌고딕 Neo 일반체"/>
              <a:ea typeface="Apple SD 산돌고딕 Neo 일반체"/>
              <a:cs typeface="Apple SD 산돌고딕 Neo 일반체"/>
            </a:endParaRPr>
          </a:p>
          <a:p>
            <a:pPr marR="543559" algn="just" defTabSz="457200">
              <a:lnSpc>
                <a:spcPct val="120000"/>
              </a:lnSpc>
              <a:defRPr b="1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b="0" dirty="0">
                <a:latin typeface="Apple SD 산돌고딕 Neo 일반체"/>
                <a:ea typeface="Apple SD 산돌고딕 Neo 일반체"/>
                <a:cs typeface="Apple SD 산돌고딕 Neo 일반체"/>
                <a:sym typeface="굴림"/>
              </a:rPr>
              <a:t> </a:t>
            </a:r>
            <a:r>
              <a:rPr dirty="0">
                <a:latin typeface="Apple SD 산돌고딕 Neo 일반체"/>
                <a:ea typeface="Apple SD 산돌고딕 Neo 일반체"/>
                <a:cs typeface="Apple SD 산돌고딕 Neo 일반체"/>
              </a:rPr>
              <a:t>◇ 아이디어 실현을 위한 학습내용</a:t>
            </a:r>
          </a:p>
          <a:p>
            <a:pPr marR="543559" algn="just" defTabSz="457200">
              <a:lnSpc>
                <a:spcPct val="120000"/>
              </a:lnSpc>
              <a:defRPr>
                <a:latin typeface="바탕"/>
                <a:ea typeface="바탕"/>
                <a:cs typeface="바탕"/>
                <a:sym typeface="바탕"/>
              </a:defRPr>
            </a:pPr>
            <a:r>
              <a:rPr dirty="0">
                <a:latin typeface="Apple SD 산돌고딕 Neo 일반체"/>
                <a:ea typeface="Apple SD 산돌고딕 Neo 일반체"/>
                <a:cs typeface="Apple SD 산돌고딕 Neo 일반체"/>
              </a:rPr>
              <a:t>  - 도출된 아이디어의 완성을 위한 학습내용을 기술</a:t>
            </a:r>
            <a:r>
              <a:rPr dirty="0">
                <a:solidFill>
                  <a:srgbClr val="FF2600"/>
                </a:solidFill>
                <a:latin typeface="Apple SD 산돌고딕 Neo 일반체"/>
                <a:ea typeface="Apple SD 산돌고딕 Neo 일반체"/>
                <a:cs typeface="Apple SD 산돌고딕 Neo 일반체"/>
              </a:rPr>
              <a:t>(현황분석이나 기술자료 조사)</a:t>
            </a:r>
          </a:p>
          <a:p>
            <a:pPr marR="543559" algn="just" defTabSz="457200">
              <a:lnSpc>
                <a:spcPct val="120000"/>
              </a:lnSpc>
              <a:defRPr>
                <a:latin typeface="바탕"/>
                <a:ea typeface="바탕"/>
                <a:cs typeface="바탕"/>
                <a:sym typeface="바탕"/>
              </a:defRPr>
            </a:pPr>
            <a:r>
              <a:rPr dirty="0">
                <a:latin typeface="Apple SD 산돌고딕 Neo 일반체"/>
                <a:ea typeface="Apple SD 산돌고딕 Neo 일반체"/>
                <a:cs typeface="Apple SD 산돌고딕 Neo 일반체"/>
              </a:rPr>
              <a:t>  - 아이디어의 실현을 위해 이루어진 설계 작업 내용을 정리 </a:t>
            </a:r>
          </a:p>
          <a:p>
            <a:pPr marR="543559" algn="just" defTabSz="457200">
              <a:lnSpc>
                <a:spcPct val="120000"/>
              </a:lnSpc>
              <a:defRPr>
                <a:latin typeface="바탕"/>
                <a:ea typeface="바탕"/>
                <a:cs typeface="바탕"/>
                <a:sym typeface="바탕"/>
              </a:defRPr>
            </a:pPr>
            <a:r>
              <a:rPr dirty="0">
                <a:latin typeface="Apple SD 산돌고딕 Neo 일반체"/>
                <a:ea typeface="Apple SD 산돌고딕 Neo 일반체"/>
                <a:cs typeface="Apple SD 산돌고딕 Neo 일반체"/>
              </a:rPr>
              <a:t>  - 이때 각기 학습내용과 작업내용을 </a:t>
            </a:r>
            <a:r>
              <a:rPr dirty="0">
                <a:solidFill>
                  <a:srgbClr val="FF2600"/>
                </a:solidFill>
                <a:latin typeface="Apple SD 산돌고딕 Neo 일반체"/>
                <a:ea typeface="Apple SD 산돌고딕 Neo 일반체"/>
                <a:cs typeface="Apple SD 산돌고딕 Neo 일반체"/>
              </a:rPr>
              <a:t>분담한 인력을 기록하고 역할분담을 실시</a:t>
            </a:r>
          </a:p>
          <a:p>
            <a:pPr marR="543559" algn="just" defTabSz="457200">
              <a:lnSpc>
                <a:spcPct val="120000"/>
              </a:lnSpc>
              <a:defRPr>
                <a:latin typeface="굴림"/>
                <a:ea typeface="굴림"/>
                <a:cs typeface="굴림"/>
                <a:sym typeface="굴림"/>
              </a:defRPr>
            </a:pPr>
            <a:endParaRPr dirty="0">
              <a:solidFill>
                <a:srgbClr val="FF260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  <a:p>
            <a:pPr marR="543559" algn="just" defTabSz="457200">
              <a:lnSpc>
                <a:spcPct val="120000"/>
              </a:lnSpc>
              <a:defRPr b="1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b="0" dirty="0">
                <a:latin typeface="Apple SD 산돌고딕 Neo 일반체"/>
                <a:ea typeface="Apple SD 산돌고딕 Neo 일반체"/>
                <a:cs typeface="Apple SD 산돌고딕 Neo 일반체"/>
                <a:sym typeface="굴림"/>
              </a:rPr>
              <a:t> </a:t>
            </a:r>
            <a:r>
              <a:rPr dirty="0">
                <a:latin typeface="Apple SD 산돌고딕 Neo 일반체"/>
                <a:ea typeface="Apple SD 산돌고딕 Neo 일반체"/>
                <a:cs typeface="Apple SD 산돌고딕 Neo 일반체"/>
              </a:rPr>
              <a:t>◇ 설계 혹은 작품 제작과정에서의 시행착오 과정을 기술</a:t>
            </a:r>
          </a:p>
          <a:p>
            <a:pPr marR="543559" algn="just" defTabSz="457200">
              <a:lnSpc>
                <a:spcPct val="120000"/>
              </a:lnSpc>
              <a:defRPr>
                <a:latin typeface="바탕"/>
                <a:ea typeface="바탕"/>
                <a:cs typeface="바탕"/>
                <a:sym typeface="바탕"/>
              </a:defRPr>
            </a:pPr>
            <a:r>
              <a:rPr dirty="0">
                <a:latin typeface="Apple SD 산돌고딕 Neo 일반체"/>
                <a:ea typeface="Apple SD 산돌고딕 Neo 일반체"/>
                <a:cs typeface="Apple SD 산돌고딕 Neo 일반체"/>
              </a:rPr>
              <a:t>  - 설계과정을 진행한 후에 도출된 문제점</a:t>
            </a:r>
          </a:p>
          <a:p>
            <a:pPr marR="543559" algn="just" defTabSz="457200">
              <a:lnSpc>
                <a:spcPct val="120000"/>
              </a:lnSpc>
              <a:defRPr>
                <a:latin typeface="바탕"/>
                <a:ea typeface="바탕"/>
                <a:cs typeface="바탕"/>
                <a:sym typeface="바탕"/>
              </a:defRPr>
            </a:pPr>
            <a:r>
              <a:rPr dirty="0">
                <a:latin typeface="Apple SD 산돌고딕 Neo 일반체"/>
                <a:ea typeface="Apple SD 산돌고딕 Neo 일반체"/>
                <a:cs typeface="Apple SD 산돌고딕 Neo 일반체"/>
              </a:rPr>
              <a:t>  - 설계나 제작을 진행하면서 변경된 세부목표와 문제해결과정을 기술</a:t>
            </a:r>
          </a:p>
        </p:txBody>
      </p:sp>
    </p:spTree>
    <p:extLst>
      <p:ext uri="{BB962C8B-B14F-4D97-AF65-F5344CB8AC3E}">
        <p14:creationId xmlns:p14="http://schemas.microsoft.com/office/powerpoint/2010/main" val="2062625342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Jelly Bean</a:t>
            </a:r>
            <a:r>
              <a:rPr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 계산 </a:t>
            </a:r>
            <a:r>
              <a:rPr b="1"/>
              <a:t>(Workshop)</a:t>
            </a:r>
          </a:p>
        </p:txBody>
      </p:sp>
      <p:sp>
        <p:nvSpPr>
          <p:cNvPr id="141" name="Shape 141"/>
          <p:cNvSpPr>
            <a:spLocks noGrp="1"/>
          </p:cNvSpPr>
          <p:nvPr>
            <p:ph type="body" idx="1"/>
          </p:nvPr>
        </p:nvSpPr>
        <p:spPr>
          <a:xfrm>
            <a:off x="250825" y="1052512"/>
            <a:ext cx="8642350" cy="540067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콩 개수 예측 계산</a:t>
            </a:r>
          </a:p>
          <a:p>
            <a:r>
              <a:rPr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콩 개수 세기</a:t>
            </a:r>
          </a:p>
        </p:txBody>
      </p:sp>
      <p:pic>
        <p:nvPicPr>
          <p:cNvPr id="142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t="19281" r="6483" b="23475"/>
          <a:stretch>
            <a:fillRect/>
          </a:stretch>
        </p:blipFill>
        <p:spPr>
          <a:xfrm>
            <a:off x="1365326" y="1951785"/>
            <a:ext cx="6413348" cy="3925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2" h="21575" extrusionOk="0">
                <a:moveTo>
                  <a:pt x="13163" y="2"/>
                </a:moveTo>
                <a:cubicBezTo>
                  <a:pt x="13157" y="7"/>
                  <a:pt x="13166" y="25"/>
                  <a:pt x="13187" y="61"/>
                </a:cubicBezTo>
                <a:cubicBezTo>
                  <a:pt x="13226" y="130"/>
                  <a:pt x="13218" y="193"/>
                  <a:pt x="13149" y="344"/>
                </a:cubicBezTo>
                <a:cubicBezTo>
                  <a:pt x="13101" y="451"/>
                  <a:pt x="13036" y="524"/>
                  <a:pt x="13006" y="506"/>
                </a:cubicBezTo>
                <a:cubicBezTo>
                  <a:pt x="12977" y="487"/>
                  <a:pt x="12939" y="504"/>
                  <a:pt x="12924" y="545"/>
                </a:cubicBezTo>
                <a:cubicBezTo>
                  <a:pt x="12906" y="592"/>
                  <a:pt x="12686" y="621"/>
                  <a:pt x="12331" y="621"/>
                </a:cubicBezTo>
                <a:cubicBezTo>
                  <a:pt x="11959" y="621"/>
                  <a:pt x="11748" y="649"/>
                  <a:pt x="11716" y="702"/>
                </a:cubicBezTo>
                <a:cubicBezTo>
                  <a:pt x="11678" y="763"/>
                  <a:pt x="11651" y="762"/>
                  <a:pt x="11603" y="698"/>
                </a:cubicBezTo>
                <a:cubicBezTo>
                  <a:pt x="11554" y="631"/>
                  <a:pt x="11522" y="631"/>
                  <a:pt x="11453" y="702"/>
                </a:cubicBezTo>
                <a:cubicBezTo>
                  <a:pt x="11382" y="774"/>
                  <a:pt x="11346" y="777"/>
                  <a:pt x="11279" y="708"/>
                </a:cubicBezTo>
                <a:cubicBezTo>
                  <a:pt x="11216" y="645"/>
                  <a:pt x="10806" y="623"/>
                  <a:pt x="9676" y="626"/>
                </a:cubicBezTo>
                <a:cubicBezTo>
                  <a:pt x="8196" y="628"/>
                  <a:pt x="8151" y="623"/>
                  <a:pt x="8007" y="477"/>
                </a:cubicBezTo>
                <a:cubicBezTo>
                  <a:pt x="7926" y="395"/>
                  <a:pt x="7869" y="303"/>
                  <a:pt x="7880" y="272"/>
                </a:cubicBezTo>
                <a:cubicBezTo>
                  <a:pt x="7899" y="223"/>
                  <a:pt x="7798" y="141"/>
                  <a:pt x="7668" y="98"/>
                </a:cubicBezTo>
                <a:cubicBezTo>
                  <a:pt x="7644" y="90"/>
                  <a:pt x="7589" y="57"/>
                  <a:pt x="7545" y="26"/>
                </a:cubicBezTo>
                <a:cubicBezTo>
                  <a:pt x="7499" y="-6"/>
                  <a:pt x="7434" y="1"/>
                  <a:pt x="7394" y="41"/>
                </a:cubicBezTo>
                <a:cubicBezTo>
                  <a:pt x="7350" y="86"/>
                  <a:pt x="7287" y="89"/>
                  <a:pt x="7219" y="48"/>
                </a:cubicBezTo>
                <a:cubicBezTo>
                  <a:pt x="7161" y="12"/>
                  <a:pt x="7026" y="5"/>
                  <a:pt x="6920" y="32"/>
                </a:cubicBezTo>
                <a:cubicBezTo>
                  <a:pt x="6815" y="59"/>
                  <a:pt x="6574" y="73"/>
                  <a:pt x="6386" y="65"/>
                </a:cubicBezTo>
                <a:cubicBezTo>
                  <a:pt x="5864" y="43"/>
                  <a:pt x="5422" y="41"/>
                  <a:pt x="5233" y="58"/>
                </a:cubicBezTo>
                <a:cubicBezTo>
                  <a:pt x="5139" y="67"/>
                  <a:pt x="4923" y="63"/>
                  <a:pt x="4752" y="48"/>
                </a:cubicBezTo>
                <a:cubicBezTo>
                  <a:pt x="4524" y="27"/>
                  <a:pt x="4443" y="42"/>
                  <a:pt x="4443" y="106"/>
                </a:cubicBezTo>
                <a:cubicBezTo>
                  <a:pt x="4443" y="255"/>
                  <a:pt x="4355" y="291"/>
                  <a:pt x="4276" y="174"/>
                </a:cubicBezTo>
                <a:cubicBezTo>
                  <a:pt x="4172" y="20"/>
                  <a:pt x="4115" y="35"/>
                  <a:pt x="4086" y="220"/>
                </a:cubicBezTo>
                <a:cubicBezTo>
                  <a:pt x="4028" y="597"/>
                  <a:pt x="3973" y="638"/>
                  <a:pt x="3556" y="626"/>
                </a:cubicBezTo>
                <a:cubicBezTo>
                  <a:pt x="3311" y="618"/>
                  <a:pt x="3157" y="642"/>
                  <a:pt x="3138" y="691"/>
                </a:cubicBezTo>
                <a:cubicBezTo>
                  <a:pt x="3122" y="733"/>
                  <a:pt x="3083" y="753"/>
                  <a:pt x="3050" y="732"/>
                </a:cubicBezTo>
                <a:cubicBezTo>
                  <a:pt x="3008" y="706"/>
                  <a:pt x="2990" y="752"/>
                  <a:pt x="2990" y="894"/>
                </a:cubicBezTo>
                <a:cubicBezTo>
                  <a:pt x="2990" y="1119"/>
                  <a:pt x="2928" y="1220"/>
                  <a:pt x="2783" y="1232"/>
                </a:cubicBezTo>
                <a:cubicBezTo>
                  <a:pt x="2703" y="1239"/>
                  <a:pt x="2428" y="1596"/>
                  <a:pt x="2503" y="1596"/>
                </a:cubicBezTo>
                <a:cubicBezTo>
                  <a:pt x="2514" y="1596"/>
                  <a:pt x="2504" y="1655"/>
                  <a:pt x="2480" y="1727"/>
                </a:cubicBezTo>
                <a:cubicBezTo>
                  <a:pt x="2450" y="1819"/>
                  <a:pt x="2406" y="1849"/>
                  <a:pt x="2329" y="1825"/>
                </a:cubicBezTo>
                <a:cubicBezTo>
                  <a:pt x="2270" y="1807"/>
                  <a:pt x="2193" y="1827"/>
                  <a:pt x="2159" y="1873"/>
                </a:cubicBezTo>
                <a:cubicBezTo>
                  <a:pt x="2123" y="1921"/>
                  <a:pt x="2073" y="1934"/>
                  <a:pt x="2041" y="1901"/>
                </a:cubicBezTo>
                <a:cubicBezTo>
                  <a:pt x="1936" y="1793"/>
                  <a:pt x="1901" y="1841"/>
                  <a:pt x="1880" y="2120"/>
                </a:cubicBezTo>
                <a:cubicBezTo>
                  <a:pt x="1861" y="2369"/>
                  <a:pt x="1844" y="2402"/>
                  <a:pt x="1730" y="2423"/>
                </a:cubicBezTo>
                <a:cubicBezTo>
                  <a:pt x="1583" y="2450"/>
                  <a:pt x="1484" y="2561"/>
                  <a:pt x="1521" y="2656"/>
                </a:cubicBezTo>
                <a:cubicBezTo>
                  <a:pt x="1567" y="2779"/>
                  <a:pt x="1419" y="3047"/>
                  <a:pt x="1304" y="3047"/>
                </a:cubicBezTo>
                <a:cubicBezTo>
                  <a:pt x="1243" y="3047"/>
                  <a:pt x="1182" y="3063"/>
                  <a:pt x="1169" y="3084"/>
                </a:cubicBezTo>
                <a:cubicBezTo>
                  <a:pt x="1157" y="3105"/>
                  <a:pt x="1143" y="3352"/>
                  <a:pt x="1139" y="3633"/>
                </a:cubicBezTo>
                <a:cubicBezTo>
                  <a:pt x="1130" y="4239"/>
                  <a:pt x="1099" y="4352"/>
                  <a:pt x="976" y="4244"/>
                </a:cubicBezTo>
                <a:cubicBezTo>
                  <a:pt x="907" y="4184"/>
                  <a:pt x="877" y="4194"/>
                  <a:pt x="829" y="4296"/>
                </a:cubicBezTo>
                <a:cubicBezTo>
                  <a:pt x="764" y="4434"/>
                  <a:pt x="762" y="4789"/>
                  <a:pt x="825" y="4929"/>
                </a:cubicBezTo>
                <a:cubicBezTo>
                  <a:pt x="851" y="4987"/>
                  <a:pt x="842" y="5029"/>
                  <a:pt x="796" y="5058"/>
                </a:cubicBezTo>
                <a:cubicBezTo>
                  <a:pt x="758" y="5081"/>
                  <a:pt x="738" y="5129"/>
                  <a:pt x="750" y="5162"/>
                </a:cubicBezTo>
                <a:cubicBezTo>
                  <a:pt x="784" y="5252"/>
                  <a:pt x="689" y="5507"/>
                  <a:pt x="629" y="5487"/>
                </a:cubicBezTo>
                <a:cubicBezTo>
                  <a:pt x="595" y="5476"/>
                  <a:pt x="577" y="5566"/>
                  <a:pt x="577" y="5742"/>
                </a:cubicBezTo>
                <a:cubicBezTo>
                  <a:pt x="577" y="5948"/>
                  <a:pt x="556" y="6025"/>
                  <a:pt x="494" y="6061"/>
                </a:cubicBezTo>
                <a:cubicBezTo>
                  <a:pt x="419" y="6104"/>
                  <a:pt x="418" y="6113"/>
                  <a:pt x="485" y="6155"/>
                </a:cubicBezTo>
                <a:cubicBezTo>
                  <a:pt x="552" y="6197"/>
                  <a:pt x="553" y="6218"/>
                  <a:pt x="493" y="6410"/>
                </a:cubicBezTo>
                <a:cubicBezTo>
                  <a:pt x="456" y="6525"/>
                  <a:pt x="430" y="6644"/>
                  <a:pt x="434" y="6674"/>
                </a:cubicBezTo>
                <a:cubicBezTo>
                  <a:pt x="450" y="6794"/>
                  <a:pt x="370" y="7152"/>
                  <a:pt x="308" y="7232"/>
                </a:cubicBezTo>
                <a:cubicBezTo>
                  <a:pt x="272" y="7279"/>
                  <a:pt x="241" y="7392"/>
                  <a:pt x="238" y="7485"/>
                </a:cubicBezTo>
                <a:cubicBezTo>
                  <a:pt x="235" y="7578"/>
                  <a:pt x="210" y="7697"/>
                  <a:pt x="184" y="7749"/>
                </a:cubicBezTo>
                <a:cubicBezTo>
                  <a:pt x="158" y="7801"/>
                  <a:pt x="130" y="7908"/>
                  <a:pt x="120" y="7985"/>
                </a:cubicBezTo>
                <a:cubicBezTo>
                  <a:pt x="110" y="8061"/>
                  <a:pt x="79" y="8114"/>
                  <a:pt x="51" y="8105"/>
                </a:cubicBezTo>
                <a:cubicBezTo>
                  <a:pt x="12" y="8091"/>
                  <a:pt x="0" y="8538"/>
                  <a:pt x="0" y="9908"/>
                </a:cubicBezTo>
                <a:lnTo>
                  <a:pt x="0" y="11727"/>
                </a:lnTo>
                <a:lnTo>
                  <a:pt x="112" y="11583"/>
                </a:lnTo>
                <a:cubicBezTo>
                  <a:pt x="224" y="11440"/>
                  <a:pt x="318" y="11449"/>
                  <a:pt x="287" y="11601"/>
                </a:cubicBezTo>
                <a:cubicBezTo>
                  <a:pt x="278" y="11645"/>
                  <a:pt x="300" y="11718"/>
                  <a:pt x="336" y="11762"/>
                </a:cubicBezTo>
                <a:cubicBezTo>
                  <a:pt x="382" y="11817"/>
                  <a:pt x="400" y="11932"/>
                  <a:pt x="391" y="12124"/>
                </a:cubicBezTo>
                <a:cubicBezTo>
                  <a:pt x="384" y="12279"/>
                  <a:pt x="399" y="12466"/>
                  <a:pt x="423" y="12541"/>
                </a:cubicBezTo>
                <a:cubicBezTo>
                  <a:pt x="452" y="12630"/>
                  <a:pt x="453" y="12755"/>
                  <a:pt x="426" y="12907"/>
                </a:cubicBezTo>
                <a:cubicBezTo>
                  <a:pt x="377" y="13183"/>
                  <a:pt x="380" y="13189"/>
                  <a:pt x="553" y="13197"/>
                </a:cubicBezTo>
                <a:cubicBezTo>
                  <a:pt x="735" y="13206"/>
                  <a:pt x="802" y="13437"/>
                  <a:pt x="785" y="14004"/>
                </a:cubicBezTo>
                <a:cubicBezTo>
                  <a:pt x="772" y="14431"/>
                  <a:pt x="774" y="14439"/>
                  <a:pt x="872" y="14399"/>
                </a:cubicBezTo>
                <a:cubicBezTo>
                  <a:pt x="1022" y="14338"/>
                  <a:pt x="1172" y="14768"/>
                  <a:pt x="1165" y="15239"/>
                </a:cubicBezTo>
                <a:cubicBezTo>
                  <a:pt x="1161" y="15581"/>
                  <a:pt x="1164" y="15591"/>
                  <a:pt x="1278" y="15586"/>
                </a:cubicBezTo>
                <a:cubicBezTo>
                  <a:pt x="1342" y="15582"/>
                  <a:pt x="1417" y="15558"/>
                  <a:pt x="1443" y="15531"/>
                </a:cubicBezTo>
                <a:cubicBezTo>
                  <a:pt x="1498" y="15476"/>
                  <a:pt x="1594" y="15721"/>
                  <a:pt x="1547" y="15797"/>
                </a:cubicBezTo>
                <a:cubicBezTo>
                  <a:pt x="1530" y="15825"/>
                  <a:pt x="1516" y="15921"/>
                  <a:pt x="1515" y="16011"/>
                </a:cubicBezTo>
                <a:cubicBezTo>
                  <a:pt x="1513" y="16187"/>
                  <a:pt x="1668" y="16291"/>
                  <a:pt x="1745" y="16166"/>
                </a:cubicBezTo>
                <a:cubicBezTo>
                  <a:pt x="1796" y="16082"/>
                  <a:pt x="1866" y="16280"/>
                  <a:pt x="1886" y="16569"/>
                </a:cubicBezTo>
                <a:cubicBezTo>
                  <a:pt x="1898" y="16739"/>
                  <a:pt x="1934" y="16800"/>
                  <a:pt x="2072" y="16892"/>
                </a:cubicBezTo>
                <a:cubicBezTo>
                  <a:pt x="2220" y="16991"/>
                  <a:pt x="2242" y="17033"/>
                  <a:pt x="2240" y="17219"/>
                </a:cubicBezTo>
                <a:cubicBezTo>
                  <a:pt x="2239" y="17379"/>
                  <a:pt x="2252" y="17415"/>
                  <a:pt x="2291" y="17363"/>
                </a:cubicBezTo>
                <a:cubicBezTo>
                  <a:pt x="2326" y="17316"/>
                  <a:pt x="2351" y="17318"/>
                  <a:pt x="2371" y="17370"/>
                </a:cubicBezTo>
                <a:cubicBezTo>
                  <a:pt x="2391" y="17424"/>
                  <a:pt x="2416" y="17427"/>
                  <a:pt x="2455" y="17374"/>
                </a:cubicBezTo>
                <a:cubicBezTo>
                  <a:pt x="2531" y="17271"/>
                  <a:pt x="2610" y="17441"/>
                  <a:pt x="2615" y="17717"/>
                </a:cubicBezTo>
                <a:cubicBezTo>
                  <a:pt x="2620" y="17984"/>
                  <a:pt x="2693" y="18058"/>
                  <a:pt x="2921" y="18022"/>
                </a:cubicBezTo>
                <a:cubicBezTo>
                  <a:pt x="3137" y="17987"/>
                  <a:pt x="3298" y="18118"/>
                  <a:pt x="3319" y="18345"/>
                </a:cubicBezTo>
                <a:cubicBezTo>
                  <a:pt x="3340" y="18573"/>
                  <a:pt x="3356" y="18593"/>
                  <a:pt x="3536" y="18593"/>
                </a:cubicBezTo>
                <a:cubicBezTo>
                  <a:pt x="3679" y="18594"/>
                  <a:pt x="3694" y="18613"/>
                  <a:pt x="3722" y="18836"/>
                </a:cubicBezTo>
                <a:cubicBezTo>
                  <a:pt x="3738" y="18969"/>
                  <a:pt x="3741" y="19110"/>
                  <a:pt x="3727" y="19150"/>
                </a:cubicBezTo>
                <a:cubicBezTo>
                  <a:pt x="3714" y="19189"/>
                  <a:pt x="3719" y="19198"/>
                  <a:pt x="3738" y="19169"/>
                </a:cubicBezTo>
                <a:cubicBezTo>
                  <a:pt x="3757" y="19141"/>
                  <a:pt x="3798" y="19153"/>
                  <a:pt x="3830" y="19195"/>
                </a:cubicBezTo>
                <a:cubicBezTo>
                  <a:pt x="3872" y="19253"/>
                  <a:pt x="3904" y="19251"/>
                  <a:pt x="3950" y="19189"/>
                </a:cubicBezTo>
                <a:cubicBezTo>
                  <a:pt x="3985" y="19142"/>
                  <a:pt x="4036" y="19128"/>
                  <a:pt x="4066" y="19158"/>
                </a:cubicBezTo>
                <a:cubicBezTo>
                  <a:pt x="4096" y="19189"/>
                  <a:pt x="4185" y="19219"/>
                  <a:pt x="4262" y="19226"/>
                </a:cubicBezTo>
                <a:cubicBezTo>
                  <a:pt x="4345" y="19233"/>
                  <a:pt x="4449" y="19308"/>
                  <a:pt x="4511" y="19403"/>
                </a:cubicBezTo>
                <a:cubicBezTo>
                  <a:pt x="4610" y="19556"/>
                  <a:pt x="4614" y="19573"/>
                  <a:pt x="4544" y="19656"/>
                </a:cubicBezTo>
                <a:cubicBezTo>
                  <a:pt x="4503" y="19705"/>
                  <a:pt x="4487" y="19745"/>
                  <a:pt x="4509" y="19747"/>
                </a:cubicBezTo>
                <a:cubicBezTo>
                  <a:pt x="4532" y="19749"/>
                  <a:pt x="4761" y="19769"/>
                  <a:pt x="5019" y="19789"/>
                </a:cubicBezTo>
                <a:cubicBezTo>
                  <a:pt x="5278" y="19809"/>
                  <a:pt x="5504" y="19846"/>
                  <a:pt x="5521" y="19874"/>
                </a:cubicBezTo>
                <a:cubicBezTo>
                  <a:pt x="5539" y="19901"/>
                  <a:pt x="5556" y="20004"/>
                  <a:pt x="5561" y="20103"/>
                </a:cubicBezTo>
                <a:cubicBezTo>
                  <a:pt x="5570" y="20264"/>
                  <a:pt x="5598" y="20290"/>
                  <a:pt x="5830" y="20360"/>
                </a:cubicBezTo>
                <a:cubicBezTo>
                  <a:pt x="5972" y="20403"/>
                  <a:pt x="6232" y="20435"/>
                  <a:pt x="6408" y="20430"/>
                </a:cubicBezTo>
                <a:cubicBezTo>
                  <a:pt x="6723" y="20421"/>
                  <a:pt x="6728" y="20424"/>
                  <a:pt x="6713" y="20589"/>
                </a:cubicBezTo>
                <a:cubicBezTo>
                  <a:pt x="6705" y="20681"/>
                  <a:pt x="6696" y="20800"/>
                  <a:pt x="6692" y="20853"/>
                </a:cubicBezTo>
                <a:cubicBezTo>
                  <a:pt x="6684" y="20974"/>
                  <a:pt x="6760" y="21000"/>
                  <a:pt x="7241" y="21038"/>
                </a:cubicBezTo>
                <a:cubicBezTo>
                  <a:pt x="7513" y="21060"/>
                  <a:pt x="7693" y="21036"/>
                  <a:pt x="7858" y="20958"/>
                </a:cubicBezTo>
                <a:cubicBezTo>
                  <a:pt x="8051" y="20866"/>
                  <a:pt x="8098" y="20865"/>
                  <a:pt x="8135" y="20942"/>
                </a:cubicBezTo>
                <a:cubicBezTo>
                  <a:pt x="8165" y="21004"/>
                  <a:pt x="8268" y="21033"/>
                  <a:pt x="8437" y="21028"/>
                </a:cubicBezTo>
                <a:cubicBezTo>
                  <a:pt x="8578" y="21023"/>
                  <a:pt x="8760" y="21065"/>
                  <a:pt x="8843" y="21121"/>
                </a:cubicBezTo>
                <a:cubicBezTo>
                  <a:pt x="9146" y="21329"/>
                  <a:pt x="9291" y="21471"/>
                  <a:pt x="9281" y="21549"/>
                </a:cubicBezTo>
                <a:cubicBezTo>
                  <a:pt x="9279" y="21560"/>
                  <a:pt x="9290" y="21566"/>
                  <a:pt x="9294" y="21575"/>
                </a:cubicBezTo>
                <a:lnTo>
                  <a:pt x="9505" y="21575"/>
                </a:lnTo>
                <a:cubicBezTo>
                  <a:pt x="9514" y="21561"/>
                  <a:pt x="9526" y="21548"/>
                  <a:pt x="9526" y="21527"/>
                </a:cubicBezTo>
                <a:cubicBezTo>
                  <a:pt x="9526" y="21360"/>
                  <a:pt x="9616" y="21324"/>
                  <a:pt x="9641" y="21481"/>
                </a:cubicBezTo>
                <a:cubicBezTo>
                  <a:pt x="9648" y="21526"/>
                  <a:pt x="9666" y="21553"/>
                  <a:pt x="9698" y="21575"/>
                </a:cubicBezTo>
                <a:lnTo>
                  <a:pt x="11402" y="21575"/>
                </a:lnTo>
                <a:cubicBezTo>
                  <a:pt x="11421" y="21556"/>
                  <a:pt x="11425" y="21531"/>
                  <a:pt x="11419" y="21496"/>
                </a:cubicBezTo>
                <a:cubicBezTo>
                  <a:pt x="11394" y="21338"/>
                  <a:pt x="11474" y="21240"/>
                  <a:pt x="11547" y="21339"/>
                </a:cubicBezTo>
                <a:cubicBezTo>
                  <a:pt x="11611" y="21425"/>
                  <a:pt x="11856" y="21347"/>
                  <a:pt x="12007" y="21193"/>
                </a:cubicBezTo>
                <a:cubicBezTo>
                  <a:pt x="12152" y="21045"/>
                  <a:pt x="12477" y="20975"/>
                  <a:pt x="12880" y="21004"/>
                </a:cubicBezTo>
                <a:cubicBezTo>
                  <a:pt x="13068" y="21017"/>
                  <a:pt x="13298" y="21022"/>
                  <a:pt x="13392" y="21017"/>
                </a:cubicBezTo>
                <a:cubicBezTo>
                  <a:pt x="13781" y="20995"/>
                  <a:pt x="13995" y="21004"/>
                  <a:pt x="14076" y="21043"/>
                </a:cubicBezTo>
                <a:cubicBezTo>
                  <a:pt x="14160" y="21083"/>
                  <a:pt x="14160" y="21083"/>
                  <a:pt x="14078" y="20982"/>
                </a:cubicBezTo>
                <a:cubicBezTo>
                  <a:pt x="13998" y="20881"/>
                  <a:pt x="13999" y="20873"/>
                  <a:pt x="14121" y="20687"/>
                </a:cubicBezTo>
                <a:cubicBezTo>
                  <a:pt x="14294" y="20425"/>
                  <a:pt x="14373" y="20387"/>
                  <a:pt x="14706" y="20412"/>
                </a:cubicBezTo>
                <a:cubicBezTo>
                  <a:pt x="14981" y="20434"/>
                  <a:pt x="14993" y="20428"/>
                  <a:pt x="14950" y="20297"/>
                </a:cubicBezTo>
                <a:cubicBezTo>
                  <a:pt x="14882" y="20088"/>
                  <a:pt x="15032" y="20018"/>
                  <a:pt x="15114" y="20221"/>
                </a:cubicBezTo>
                <a:cubicBezTo>
                  <a:pt x="15148" y="20304"/>
                  <a:pt x="15216" y="20373"/>
                  <a:pt x="15266" y="20373"/>
                </a:cubicBezTo>
                <a:cubicBezTo>
                  <a:pt x="15360" y="20373"/>
                  <a:pt x="15480" y="20142"/>
                  <a:pt x="15484" y="19954"/>
                </a:cubicBezTo>
                <a:cubicBezTo>
                  <a:pt x="15486" y="19871"/>
                  <a:pt x="15562" y="19844"/>
                  <a:pt x="15858" y="19828"/>
                </a:cubicBezTo>
                <a:cubicBezTo>
                  <a:pt x="16163" y="19811"/>
                  <a:pt x="16225" y="19790"/>
                  <a:pt x="16205" y="19706"/>
                </a:cubicBezTo>
                <a:cubicBezTo>
                  <a:pt x="16192" y="19650"/>
                  <a:pt x="16194" y="19552"/>
                  <a:pt x="16209" y="19488"/>
                </a:cubicBezTo>
                <a:cubicBezTo>
                  <a:pt x="16230" y="19399"/>
                  <a:pt x="16247" y="19391"/>
                  <a:pt x="16285" y="19453"/>
                </a:cubicBezTo>
                <a:cubicBezTo>
                  <a:pt x="16312" y="19498"/>
                  <a:pt x="16391" y="19536"/>
                  <a:pt x="16460" y="19536"/>
                </a:cubicBezTo>
                <a:cubicBezTo>
                  <a:pt x="16561" y="19536"/>
                  <a:pt x="16576" y="19517"/>
                  <a:pt x="16537" y="19440"/>
                </a:cubicBezTo>
                <a:cubicBezTo>
                  <a:pt x="16463" y="19294"/>
                  <a:pt x="16593" y="19157"/>
                  <a:pt x="16788" y="19176"/>
                </a:cubicBezTo>
                <a:cubicBezTo>
                  <a:pt x="16878" y="19184"/>
                  <a:pt x="16964" y="19161"/>
                  <a:pt x="16978" y="19123"/>
                </a:cubicBezTo>
                <a:cubicBezTo>
                  <a:pt x="16993" y="19082"/>
                  <a:pt x="17049" y="19093"/>
                  <a:pt x="17121" y="19154"/>
                </a:cubicBezTo>
                <a:cubicBezTo>
                  <a:pt x="17294" y="19301"/>
                  <a:pt x="17348" y="19286"/>
                  <a:pt x="17305" y="19099"/>
                </a:cubicBezTo>
                <a:cubicBezTo>
                  <a:pt x="17285" y="19013"/>
                  <a:pt x="17285" y="18870"/>
                  <a:pt x="17305" y="18783"/>
                </a:cubicBezTo>
                <a:cubicBezTo>
                  <a:pt x="17342" y="18621"/>
                  <a:pt x="17347" y="18619"/>
                  <a:pt x="17824" y="18602"/>
                </a:cubicBezTo>
                <a:cubicBezTo>
                  <a:pt x="18023" y="18595"/>
                  <a:pt x="18027" y="18591"/>
                  <a:pt x="18027" y="18371"/>
                </a:cubicBezTo>
                <a:cubicBezTo>
                  <a:pt x="18027" y="18247"/>
                  <a:pt x="18051" y="18121"/>
                  <a:pt x="18081" y="18090"/>
                </a:cubicBezTo>
                <a:cubicBezTo>
                  <a:pt x="18141" y="18026"/>
                  <a:pt x="18158" y="18023"/>
                  <a:pt x="18529" y="18009"/>
                </a:cubicBezTo>
                <a:lnTo>
                  <a:pt x="18796" y="18000"/>
                </a:lnTo>
                <a:lnTo>
                  <a:pt x="18796" y="17736"/>
                </a:lnTo>
                <a:cubicBezTo>
                  <a:pt x="18796" y="17452"/>
                  <a:pt x="18901" y="17136"/>
                  <a:pt x="18982" y="17180"/>
                </a:cubicBezTo>
                <a:cubicBezTo>
                  <a:pt x="19009" y="17195"/>
                  <a:pt x="19031" y="17253"/>
                  <a:pt x="19031" y="17307"/>
                </a:cubicBezTo>
                <a:cubicBezTo>
                  <a:pt x="19031" y="17360"/>
                  <a:pt x="19061" y="17415"/>
                  <a:pt x="19099" y="17427"/>
                </a:cubicBezTo>
                <a:cubicBezTo>
                  <a:pt x="19155" y="17444"/>
                  <a:pt x="19164" y="17394"/>
                  <a:pt x="19150" y="17158"/>
                </a:cubicBezTo>
                <a:cubicBezTo>
                  <a:pt x="19135" y="16912"/>
                  <a:pt x="19146" y="16866"/>
                  <a:pt x="19222" y="16833"/>
                </a:cubicBezTo>
                <a:cubicBezTo>
                  <a:pt x="19286" y="16806"/>
                  <a:pt x="19304" y="16759"/>
                  <a:pt x="19286" y="16665"/>
                </a:cubicBezTo>
                <a:cubicBezTo>
                  <a:pt x="19247" y="16466"/>
                  <a:pt x="19296" y="16390"/>
                  <a:pt x="19417" y="16465"/>
                </a:cubicBezTo>
                <a:cubicBezTo>
                  <a:pt x="19507" y="16521"/>
                  <a:pt x="19522" y="16510"/>
                  <a:pt x="19522" y="16393"/>
                </a:cubicBezTo>
                <a:cubicBezTo>
                  <a:pt x="19522" y="16181"/>
                  <a:pt x="19526" y="16157"/>
                  <a:pt x="19577" y="16057"/>
                </a:cubicBezTo>
                <a:cubicBezTo>
                  <a:pt x="19616" y="15980"/>
                  <a:pt x="19634" y="15985"/>
                  <a:pt x="19681" y="16090"/>
                </a:cubicBezTo>
                <a:cubicBezTo>
                  <a:pt x="19773" y="16295"/>
                  <a:pt x="19885" y="16126"/>
                  <a:pt x="19892" y="15771"/>
                </a:cubicBezTo>
                <a:cubicBezTo>
                  <a:pt x="19898" y="15479"/>
                  <a:pt x="19922" y="15391"/>
                  <a:pt x="19996" y="15374"/>
                </a:cubicBezTo>
                <a:cubicBezTo>
                  <a:pt x="20018" y="15369"/>
                  <a:pt x="20054" y="15361"/>
                  <a:pt x="20078" y="15357"/>
                </a:cubicBezTo>
                <a:cubicBezTo>
                  <a:pt x="20101" y="15352"/>
                  <a:pt x="20120" y="15282"/>
                  <a:pt x="20120" y="15204"/>
                </a:cubicBezTo>
                <a:cubicBezTo>
                  <a:pt x="20120" y="15126"/>
                  <a:pt x="20150" y="15044"/>
                  <a:pt x="20187" y="15021"/>
                </a:cubicBezTo>
                <a:cubicBezTo>
                  <a:pt x="20224" y="14998"/>
                  <a:pt x="20243" y="14937"/>
                  <a:pt x="20231" y="14886"/>
                </a:cubicBezTo>
                <a:cubicBezTo>
                  <a:pt x="20202" y="14760"/>
                  <a:pt x="20447" y="14371"/>
                  <a:pt x="20554" y="14371"/>
                </a:cubicBezTo>
                <a:cubicBezTo>
                  <a:pt x="20628" y="14371"/>
                  <a:pt x="20638" y="14331"/>
                  <a:pt x="20628" y="14087"/>
                </a:cubicBezTo>
                <a:cubicBezTo>
                  <a:pt x="20616" y="13820"/>
                  <a:pt x="20685" y="13629"/>
                  <a:pt x="20765" y="13710"/>
                </a:cubicBezTo>
                <a:cubicBezTo>
                  <a:pt x="20781" y="13726"/>
                  <a:pt x="20791" y="13623"/>
                  <a:pt x="20785" y="13479"/>
                </a:cubicBezTo>
                <a:cubicBezTo>
                  <a:pt x="20775" y="13207"/>
                  <a:pt x="20852" y="12865"/>
                  <a:pt x="20935" y="12820"/>
                </a:cubicBezTo>
                <a:cubicBezTo>
                  <a:pt x="20961" y="12806"/>
                  <a:pt x="20986" y="12670"/>
                  <a:pt x="20991" y="12517"/>
                </a:cubicBezTo>
                <a:cubicBezTo>
                  <a:pt x="21001" y="12190"/>
                  <a:pt x="21046" y="12047"/>
                  <a:pt x="21116" y="12111"/>
                </a:cubicBezTo>
                <a:cubicBezTo>
                  <a:pt x="21154" y="12146"/>
                  <a:pt x="21155" y="12136"/>
                  <a:pt x="21119" y="12072"/>
                </a:cubicBezTo>
                <a:cubicBezTo>
                  <a:pt x="21083" y="12008"/>
                  <a:pt x="21090" y="11878"/>
                  <a:pt x="21150" y="11555"/>
                </a:cubicBezTo>
                <a:cubicBezTo>
                  <a:pt x="21194" y="11318"/>
                  <a:pt x="21231" y="11072"/>
                  <a:pt x="21231" y="11008"/>
                </a:cubicBezTo>
                <a:cubicBezTo>
                  <a:pt x="21231" y="10943"/>
                  <a:pt x="21253" y="10802"/>
                  <a:pt x="21280" y="10694"/>
                </a:cubicBezTo>
                <a:cubicBezTo>
                  <a:pt x="21307" y="10585"/>
                  <a:pt x="21336" y="10324"/>
                  <a:pt x="21343" y="10113"/>
                </a:cubicBezTo>
                <a:cubicBezTo>
                  <a:pt x="21360" y="9609"/>
                  <a:pt x="21390" y="9427"/>
                  <a:pt x="21490" y="9219"/>
                </a:cubicBezTo>
                <a:cubicBezTo>
                  <a:pt x="21598" y="8994"/>
                  <a:pt x="21600" y="8606"/>
                  <a:pt x="21493" y="8512"/>
                </a:cubicBezTo>
                <a:cubicBezTo>
                  <a:pt x="21436" y="8463"/>
                  <a:pt x="21403" y="8323"/>
                  <a:pt x="21379" y="8037"/>
                </a:cubicBezTo>
                <a:cubicBezTo>
                  <a:pt x="21329" y="7429"/>
                  <a:pt x="21329" y="7386"/>
                  <a:pt x="21361" y="7354"/>
                </a:cubicBezTo>
                <a:cubicBezTo>
                  <a:pt x="21377" y="7338"/>
                  <a:pt x="21382" y="7064"/>
                  <a:pt x="21373" y="6746"/>
                </a:cubicBezTo>
                <a:cubicBezTo>
                  <a:pt x="21360" y="6319"/>
                  <a:pt x="21337" y="6146"/>
                  <a:pt x="21286" y="6083"/>
                </a:cubicBezTo>
                <a:cubicBezTo>
                  <a:pt x="21238" y="6023"/>
                  <a:pt x="21200" y="6019"/>
                  <a:pt x="21163" y="6070"/>
                </a:cubicBezTo>
                <a:cubicBezTo>
                  <a:pt x="21098" y="6158"/>
                  <a:pt x="21076" y="6104"/>
                  <a:pt x="21037" y="5766"/>
                </a:cubicBezTo>
                <a:cubicBezTo>
                  <a:pt x="21021" y="5622"/>
                  <a:pt x="20990" y="5485"/>
                  <a:pt x="20968" y="5463"/>
                </a:cubicBezTo>
                <a:cubicBezTo>
                  <a:pt x="20945" y="5440"/>
                  <a:pt x="20951" y="5378"/>
                  <a:pt x="20983" y="5313"/>
                </a:cubicBezTo>
                <a:cubicBezTo>
                  <a:pt x="21025" y="5228"/>
                  <a:pt x="21026" y="5212"/>
                  <a:pt x="20985" y="5252"/>
                </a:cubicBezTo>
                <a:cubicBezTo>
                  <a:pt x="20892" y="5343"/>
                  <a:pt x="20866" y="5079"/>
                  <a:pt x="20957" y="4964"/>
                </a:cubicBezTo>
                <a:cubicBezTo>
                  <a:pt x="21036" y="4864"/>
                  <a:pt x="21036" y="4862"/>
                  <a:pt x="20943" y="4898"/>
                </a:cubicBezTo>
                <a:cubicBezTo>
                  <a:pt x="20838" y="4939"/>
                  <a:pt x="20756" y="4778"/>
                  <a:pt x="20793" y="4606"/>
                </a:cubicBezTo>
                <a:cubicBezTo>
                  <a:pt x="20805" y="4550"/>
                  <a:pt x="20795" y="4529"/>
                  <a:pt x="20769" y="4556"/>
                </a:cubicBezTo>
                <a:cubicBezTo>
                  <a:pt x="20705" y="4620"/>
                  <a:pt x="20656" y="4461"/>
                  <a:pt x="20712" y="4370"/>
                </a:cubicBezTo>
                <a:cubicBezTo>
                  <a:pt x="20745" y="4317"/>
                  <a:pt x="20740" y="4274"/>
                  <a:pt x="20694" y="4220"/>
                </a:cubicBezTo>
                <a:cubicBezTo>
                  <a:pt x="20659" y="4178"/>
                  <a:pt x="20628" y="4026"/>
                  <a:pt x="20625" y="3882"/>
                </a:cubicBezTo>
                <a:cubicBezTo>
                  <a:pt x="20619" y="3633"/>
                  <a:pt x="20612" y="3622"/>
                  <a:pt x="20475" y="3622"/>
                </a:cubicBezTo>
                <a:cubicBezTo>
                  <a:pt x="20339" y="3622"/>
                  <a:pt x="20303" y="3570"/>
                  <a:pt x="20273" y="3330"/>
                </a:cubicBezTo>
                <a:cubicBezTo>
                  <a:pt x="20237" y="3049"/>
                  <a:pt x="20192" y="2980"/>
                  <a:pt x="20070" y="3020"/>
                </a:cubicBezTo>
                <a:cubicBezTo>
                  <a:pt x="19967" y="3054"/>
                  <a:pt x="19940" y="3031"/>
                  <a:pt x="19908" y="2894"/>
                </a:cubicBezTo>
                <a:cubicBezTo>
                  <a:pt x="19887" y="2803"/>
                  <a:pt x="19881" y="2660"/>
                  <a:pt x="19895" y="2575"/>
                </a:cubicBezTo>
                <a:cubicBezTo>
                  <a:pt x="19917" y="2436"/>
                  <a:pt x="19905" y="2425"/>
                  <a:pt x="19764" y="2445"/>
                </a:cubicBezTo>
                <a:cubicBezTo>
                  <a:pt x="19571" y="2472"/>
                  <a:pt x="19507" y="2369"/>
                  <a:pt x="19514" y="2050"/>
                </a:cubicBezTo>
                <a:cubicBezTo>
                  <a:pt x="19518" y="1869"/>
                  <a:pt x="19505" y="1815"/>
                  <a:pt x="19468" y="1854"/>
                </a:cubicBezTo>
                <a:cubicBezTo>
                  <a:pt x="19315" y="2009"/>
                  <a:pt x="19125" y="1881"/>
                  <a:pt x="19161" y="1646"/>
                </a:cubicBezTo>
                <a:cubicBezTo>
                  <a:pt x="19206" y="1348"/>
                  <a:pt x="19099" y="1237"/>
                  <a:pt x="18751" y="1221"/>
                </a:cubicBezTo>
                <a:lnTo>
                  <a:pt x="18433" y="1206"/>
                </a:lnTo>
                <a:lnTo>
                  <a:pt x="18420" y="920"/>
                </a:lnTo>
                <a:lnTo>
                  <a:pt x="18408" y="634"/>
                </a:lnTo>
                <a:lnTo>
                  <a:pt x="18085" y="628"/>
                </a:lnTo>
                <a:cubicBezTo>
                  <a:pt x="17720" y="619"/>
                  <a:pt x="17685" y="598"/>
                  <a:pt x="17685" y="399"/>
                </a:cubicBezTo>
                <a:cubicBezTo>
                  <a:pt x="17685" y="308"/>
                  <a:pt x="17664" y="269"/>
                  <a:pt x="17628" y="292"/>
                </a:cubicBezTo>
                <a:cubicBezTo>
                  <a:pt x="17557" y="336"/>
                  <a:pt x="17450" y="235"/>
                  <a:pt x="17450" y="124"/>
                </a:cubicBezTo>
                <a:cubicBezTo>
                  <a:pt x="17450" y="20"/>
                  <a:pt x="16505" y="-25"/>
                  <a:pt x="16392" y="74"/>
                </a:cubicBezTo>
                <a:cubicBezTo>
                  <a:pt x="16346" y="114"/>
                  <a:pt x="16292" y="117"/>
                  <a:pt x="16262" y="80"/>
                </a:cubicBezTo>
                <a:cubicBezTo>
                  <a:pt x="16194" y="-4"/>
                  <a:pt x="15987" y="-20"/>
                  <a:pt x="15958" y="56"/>
                </a:cubicBezTo>
                <a:cubicBezTo>
                  <a:pt x="15945" y="91"/>
                  <a:pt x="15859" y="89"/>
                  <a:pt x="15758" y="52"/>
                </a:cubicBezTo>
                <a:cubicBezTo>
                  <a:pt x="15660" y="16"/>
                  <a:pt x="15241" y="3"/>
                  <a:pt x="14827" y="24"/>
                </a:cubicBezTo>
                <a:cubicBezTo>
                  <a:pt x="14414" y="44"/>
                  <a:pt x="14008" y="62"/>
                  <a:pt x="13926" y="61"/>
                </a:cubicBezTo>
                <a:cubicBezTo>
                  <a:pt x="13844" y="60"/>
                  <a:pt x="13709" y="62"/>
                  <a:pt x="13627" y="67"/>
                </a:cubicBezTo>
                <a:cubicBezTo>
                  <a:pt x="13545" y="72"/>
                  <a:pt x="13439" y="78"/>
                  <a:pt x="13392" y="80"/>
                </a:cubicBezTo>
                <a:cubicBezTo>
                  <a:pt x="13345" y="83"/>
                  <a:pt x="13268" y="59"/>
                  <a:pt x="13221" y="28"/>
                </a:cubicBezTo>
                <a:cubicBezTo>
                  <a:pt x="13187" y="5"/>
                  <a:pt x="13168" y="-3"/>
                  <a:pt x="13163" y="2"/>
                </a:cubicBezTo>
                <a:close/>
                <a:moveTo>
                  <a:pt x="16350" y="19765"/>
                </a:moveTo>
                <a:cubicBezTo>
                  <a:pt x="16297" y="19781"/>
                  <a:pt x="16331" y="19794"/>
                  <a:pt x="16425" y="19795"/>
                </a:cubicBezTo>
                <a:cubicBezTo>
                  <a:pt x="16519" y="19796"/>
                  <a:pt x="16562" y="19784"/>
                  <a:pt x="16521" y="19767"/>
                </a:cubicBezTo>
                <a:cubicBezTo>
                  <a:pt x="16480" y="19749"/>
                  <a:pt x="16404" y="19748"/>
                  <a:pt x="16350" y="19765"/>
                </a:cubicBezTo>
                <a:close/>
                <a:moveTo>
                  <a:pt x="11610" y="21492"/>
                </a:moveTo>
                <a:cubicBezTo>
                  <a:pt x="11588" y="21492"/>
                  <a:pt x="11577" y="21516"/>
                  <a:pt x="11577" y="21560"/>
                </a:cubicBezTo>
                <a:cubicBezTo>
                  <a:pt x="11577" y="21566"/>
                  <a:pt x="11584" y="21569"/>
                  <a:pt x="11586" y="21575"/>
                </a:cubicBezTo>
                <a:lnTo>
                  <a:pt x="11714" y="21575"/>
                </a:lnTo>
                <a:cubicBezTo>
                  <a:pt x="11709" y="21569"/>
                  <a:pt x="11712" y="21568"/>
                  <a:pt x="11705" y="21560"/>
                </a:cubicBezTo>
                <a:cubicBezTo>
                  <a:pt x="11663" y="21516"/>
                  <a:pt x="11632" y="21492"/>
                  <a:pt x="11610" y="21492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결과보고서 (계속)</a:t>
            </a:r>
          </a:p>
        </p:txBody>
      </p:sp>
      <p:sp>
        <p:nvSpPr>
          <p:cNvPr id="341" name="Shape 341"/>
          <p:cNvSpPr/>
          <p:nvPr/>
        </p:nvSpPr>
        <p:spPr>
          <a:xfrm>
            <a:off x="498321" y="996783"/>
            <a:ext cx="8629998" cy="543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R="543559" algn="just" defTabSz="457200">
              <a:lnSpc>
                <a:spcPct val="120000"/>
              </a:lnSpc>
              <a:defRPr b="1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dirty="0">
                <a:latin typeface="Apple SD 산돌고딕 Neo 일반체"/>
                <a:ea typeface="Apple SD 산돌고딕 Neo 일반체"/>
                <a:cs typeface="Apple SD 산돌고딕 Neo 일반체"/>
              </a:rPr>
              <a:t>다. 최종 설계 결과물</a:t>
            </a:r>
          </a:p>
          <a:p>
            <a:pPr marR="543559" algn="just" defTabSz="457200">
              <a:lnSpc>
                <a:spcPct val="120000"/>
              </a:lnSpc>
              <a:defRPr>
                <a:latin typeface="굴림"/>
                <a:ea typeface="굴림"/>
                <a:cs typeface="굴림"/>
                <a:sym typeface="굴림"/>
              </a:defRPr>
            </a:pPr>
            <a:endParaRPr dirty="0">
              <a:latin typeface="Apple SD 산돌고딕 Neo 일반체"/>
              <a:ea typeface="Apple SD 산돌고딕 Neo 일반체"/>
              <a:cs typeface="Apple SD 산돌고딕 Neo 일반체"/>
            </a:endParaRPr>
          </a:p>
          <a:p>
            <a:pPr marR="543559" algn="just" defTabSz="457200">
              <a:lnSpc>
                <a:spcPct val="120000"/>
              </a:lnSpc>
              <a:defRPr b="1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b="0" dirty="0">
                <a:latin typeface="Apple SD 산돌고딕 Neo 일반체"/>
                <a:ea typeface="Apple SD 산돌고딕 Neo 일반체"/>
                <a:cs typeface="Apple SD 산돌고딕 Neo 일반체"/>
                <a:sym typeface="굴림"/>
              </a:rPr>
              <a:t> </a:t>
            </a:r>
            <a:r>
              <a:rPr dirty="0">
                <a:latin typeface="Apple SD 산돌고딕 Neo 일반체"/>
                <a:ea typeface="Apple SD 산돌고딕 Neo 일반체"/>
                <a:cs typeface="Apple SD 산돌고딕 Neo 일반체"/>
              </a:rPr>
              <a:t>◇ 설계결과물 제시</a:t>
            </a:r>
          </a:p>
          <a:p>
            <a:pPr marR="543559" algn="just" defTabSz="457200">
              <a:lnSpc>
                <a:spcPct val="120000"/>
              </a:lnSpc>
              <a:defRPr>
                <a:latin typeface="바탕"/>
                <a:ea typeface="바탕"/>
                <a:cs typeface="바탕"/>
                <a:sym typeface="바탕"/>
              </a:defRPr>
            </a:pPr>
            <a:r>
              <a:rPr dirty="0">
                <a:latin typeface="Apple SD 산돌고딕 Neo 일반체"/>
                <a:ea typeface="Apple SD 산돌고딕 Neo 일반체"/>
                <a:cs typeface="Apple SD 산돌고딕 Neo 일반체"/>
              </a:rPr>
              <a:t>  - 최종 완성된 설계 결과물 제시</a:t>
            </a:r>
          </a:p>
          <a:p>
            <a:pPr marR="543559" algn="just" defTabSz="457200">
              <a:lnSpc>
                <a:spcPct val="120000"/>
              </a:lnSpc>
              <a:defRPr>
                <a:latin typeface="바탕"/>
                <a:ea typeface="바탕"/>
                <a:cs typeface="바탕"/>
                <a:sym typeface="바탕"/>
              </a:defRPr>
            </a:pPr>
            <a:r>
              <a:rPr dirty="0">
                <a:latin typeface="Apple SD 산돌고딕 Neo 일반체"/>
                <a:ea typeface="Apple SD 산돌고딕 Neo 일반체"/>
                <a:cs typeface="Apple SD 산돌고딕 Neo 일반체"/>
              </a:rPr>
              <a:t>  - 과제계획서에 명시한 최종결과물의 형식과 부합되도록 함</a:t>
            </a:r>
          </a:p>
          <a:p>
            <a:pPr marR="543559" algn="just" defTabSz="457200">
              <a:lnSpc>
                <a:spcPct val="120000"/>
              </a:lnSpc>
              <a:defRPr>
                <a:latin typeface="바탕"/>
                <a:ea typeface="바탕"/>
                <a:cs typeface="바탕"/>
                <a:sym typeface="바탕"/>
              </a:defRPr>
            </a:pPr>
            <a:r>
              <a:rPr dirty="0">
                <a:latin typeface="Apple SD 산돌고딕 Neo 일반체"/>
                <a:ea typeface="Apple SD 산돌고딕 Neo 일반체"/>
                <a:cs typeface="Apple SD 산돌고딕 Neo 일반체"/>
              </a:rPr>
              <a:t>  - 필요시에는 소요비용 정리 제시</a:t>
            </a:r>
          </a:p>
          <a:p>
            <a:pPr marR="543559" algn="just" defTabSz="457200">
              <a:lnSpc>
                <a:spcPct val="120000"/>
              </a:lnSpc>
              <a:defRPr>
                <a:latin typeface="굴림"/>
                <a:ea typeface="굴림"/>
                <a:cs typeface="굴림"/>
                <a:sym typeface="굴림"/>
              </a:defRPr>
            </a:pPr>
            <a:endParaRPr dirty="0">
              <a:latin typeface="Apple SD 산돌고딕 Neo 일반체"/>
              <a:ea typeface="Apple SD 산돌고딕 Neo 일반체"/>
              <a:cs typeface="Apple SD 산돌고딕 Neo 일반체"/>
            </a:endParaRPr>
          </a:p>
          <a:p>
            <a:pPr marR="543559" algn="just" defTabSz="457200">
              <a:lnSpc>
                <a:spcPct val="120000"/>
              </a:lnSpc>
              <a:defRPr b="1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b="0" dirty="0">
                <a:latin typeface="Apple SD 산돌고딕 Neo 일반체"/>
                <a:ea typeface="Apple SD 산돌고딕 Neo 일반체"/>
                <a:cs typeface="Apple SD 산돌고딕 Neo 일반체"/>
                <a:sym typeface="굴림"/>
              </a:rPr>
              <a:t> </a:t>
            </a:r>
            <a:r>
              <a:rPr dirty="0">
                <a:latin typeface="Apple SD 산돌고딕 Neo 일반체"/>
                <a:ea typeface="Apple SD 산돌고딕 Neo 일반체"/>
                <a:cs typeface="Apple SD 산돌고딕 Neo 일반체"/>
              </a:rPr>
              <a:t>◇ 결과물의 성과</a:t>
            </a:r>
          </a:p>
          <a:p>
            <a:pPr marR="543559" algn="just" defTabSz="457200">
              <a:lnSpc>
                <a:spcPct val="120000"/>
              </a:lnSpc>
              <a:defRPr>
                <a:latin typeface="바탕"/>
                <a:ea typeface="바탕"/>
                <a:cs typeface="바탕"/>
                <a:sym typeface="바탕"/>
              </a:defRPr>
            </a:pPr>
            <a:r>
              <a:rPr dirty="0">
                <a:latin typeface="Apple SD 산돌고딕 Neo 일반체"/>
                <a:ea typeface="Apple SD 산돌고딕 Neo 일반체"/>
                <a:cs typeface="Apple SD 산돌고딕 Neo 일반체"/>
              </a:rPr>
              <a:t>  - 완성된 설계 혹은 작품의 기대되는 효과를 기술</a:t>
            </a:r>
          </a:p>
          <a:p>
            <a:pPr marR="543559" algn="just" defTabSz="457200">
              <a:lnSpc>
                <a:spcPct val="120000"/>
              </a:lnSpc>
              <a:defRPr>
                <a:latin typeface="바탕"/>
                <a:ea typeface="바탕"/>
                <a:cs typeface="바탕"/>
                <a:sym typeface="바탕"/>
              </a:defRPr>
            </a:pPr>
            <a:r>
              <a:rPr dirty="0">
                <a:latin typeface="Apple SD 산돌고딕 Neo 일반체"/>
                <a:ea typeface="Apple SD 산돌고딕 Neo 일반체"/>
                <a:cs typeface="Apple SD 산돌고딕 Neo 일반체"/>
              </a:rPr>
              <a:t>  - 완성된 설계 혹은 작품의 장단점 등을 기술</a:t>
            </a:r>
          </a:p>
          <a:p>
            <a:pPr marR="543559" algn="just" defTabSz="457200">
              <a:lnSpc>
                <a:spcPct val="120000"/>
              </a:lnSpc>
              <a:defRPr>
                <a:latin typeface="굴림"/>
                <a:ea typeface="굴림"/>
                <a:cs typeface="굴림"/>
                <a:sym typeface="굴림"/>
              </a:defRPr>
            </a:pPr>
            <a:endParaRPr dirty="0">
              <a:latin typeface="Apple SD 산돌고딕 Neo 일반체"/>
              <a:ea typeface="Apple SD 산돌고딕 Neo 일반체"/>
              <a:cs typeface="Apple SD 산돌고딕 Neo 일반체"/>
            </a:endParaRPr>
          </a:p>
          <a:p>
            <a:pPr marR="543559" algn="just" defTabSz="457200">
              <a:lnSpc>
                <a:spcPct val="120000"/>
              </a:lnSpc>
              <a:defRPr b="1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dirty="0">
                <a:latin typeface="Apple SD 산돌고딕 Neo 일반체"/>
                <a:ea typeface="Apple SD 산돌고딕 Neo 일반체"/>
                <a:cs typeface="Apple SD 산돌고딕 Neo 일반체"/>
              </a:rPr>
              <a:t>라. 설계결과물 및 작품 평가</a:t>
            </a:r>
          </a:p>
          <a:p>
            <a:pPr marR="543559" algn="just" defTabSz="457200">
              <a:lnSpc>
                <a:spcPct val="120000"/>
              </a:lnSpc>
              <a:defRPr>
                <a:latin typeface="바탕"/>
                <a:ea typeface="바탕"/>
                <a:cs typeface="바탕"/>
                <a:sym typeface="바탕"/>
              </a:defRPr>
            </a:pPr>
            <a:r>
              <a:rPr dirty="0">
                <a:latin typeface="Apple SD 산돌고딕 Neo 일반체"/>
                <a:ea typeface="Apple SD 산돌고딕 Neo 일반체"/>
                <a:cs typeface="Apple SD 산돌고딕 Neo 일반체"/>
              </a:rPr>
              <a:t>  - 자체 평가를 포함한 전체 작품에 대한 평가를 수행하는 것이 바람직</a:t>
            </a:r>
          </a:p>
          <a:p>
            <a:pPr marR="543559" algn="just" defTabSz="457200">
              <a:lnSpc>
                <a:spcPct val="120000"/>
              </a:lnSpc>
              <a:defRPr>
                <a:latin typeface="바탕"/>
                <a:ea typeface="바탕"/>
                <a:cs typeface="바탕"/>
                <a:sym typeface="바탕"/>
              </a:defRPr>
            </a:pPr>
            <a:r>
              <a:rPr dirty="0">
                <a:latin typeface="Apple SD 산돌고딕 Neo 일반체"/>
                <a:ea typeface="Apple SD 산돌고딕 Neo 일반체"/>
                <a:cs typeface="Apple SD 산돌고딕 Neo 일반체"/>
              </a:rPr>
              <a:t>  - 평가항목, 평가방법, 평가기준이나 판단근거를 기술하도록 함</a:t>
            </a:r>
          </a:p>
          <a:p>
            <a:pPr marR="543559" algn="just" defTabSz="457200">
              <a:lnSpc>
                <a:spcPct val="120000"/>
              </a:lnSpc>
              <a:defRPr>
                <a:latin typeface="굴림"/>
                <a:ea typeface="굴림"/>
                <a:cs typeface="굴림"/>
                <a:sym typeface="굴림"/>
              </a:defRPr>
            </a:pPr>
            <a:endParaRPr dirty="0">
              <a:latin typeface="Apple SD 산돌고딕 Neo 일반체"/>
              <a:ea typeface="Apple SD 산돌고딕 Neo 일반체"/>
              <a:cs typeface="Apple SD 산돌고딕 Neo 일반체"/>
            </a:endParaRPr>
          </a:p>
          <a:p>
            <a:pPr marR="543559" algn="just" defTabSz="457200">
              <a:lnSpc>
                <a:spcPct val="120000"/>
              </a:lnSpc>
              <a:defRPr b="1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dirty="0">
                <a:latin typeface="Apple SD 산돌고딕 Neo 일반체"/>
                <a:ea typeface="Apple SD 산돌고딕 Neo 일반체"/>
                <a:cs typeface="Apple SD 산돌고딕 Neo 일반체"/>
              </a:rPr>
              <a:t>마. 결론</a:t>
            </a:r>
          </a:p>
          <a:p>
            <a:pPr marR="543559" algn="just" defTabSz="457200">
              <a:lnSpc>
                <a:spcPct val="120000"/>
              </a:lnSpc>
              <a:defRPr>
                <a:latin typeface="바탕"/>
                <a:ea typeface="바탕"/>
                <a:cs typeface="바탕"/>
                <a:sym typeface="바탕"/>
              </a:defRPr>
            </a:pPr>
            <a:r>
              <a:rPr dirty="0">
                <a:latin typeface="Apple SD 산돌고딕 Neo 일반체"/>
                <a:ea typeface="Apple SD 산돌고딕 Neo 일반체"/>
                <a:cs typeface="Apple SD 산돌고딕 Neo 일반체"/>
              </a:rPr>
              <a:t>  - 최종결과와 목표의 부합여부를 분석하고 공학설계 프로세스에 입각하여 학습된 내용의 결론 도출</a:t>
            </a:r>
          </a:p>
          <a:p>
            <a:pPr marR="543559" algn="just" defTabSz="457200">
              <a:lnSpc>
                <a:spcPct val="120000"/>
              </a:lnSpc>
              <a:defRPr>
                <a:latin typeface="바탕"/>
                <a:ea typeface="바탕"/>
                <a:cs typeface="바탕"/>
                <a:sym typeface="바탕"/>
              </a:defRPr>
            </a:pPr>
            <a:r>
              <a:rPr dirty="0">
                <a:latin typeface="Apple SD 산돌고딕 Neo 일반체"/>
                <a:ea typeface="Apple SD 산돌고딕 Neo 일반체"/>
                <a:cs typeface="Apple SD 산돌고딕 Neo 일반체"/>
              </a:rPr>
              <a:t>  - 본 과제의 주제에 있어 향후 개선되어야 할 점을 도출</a:t>
            </a:r>
          </a:p>
        </p:txBody>
      </p:sp>
    </p:spTree>
    <p:extLst>
      <p:ext uri="{BB962C8B-B14F-4D97-AF65-F5344CB8AC3E}">
        <p14:creationId xmlns:p14="http://schemas.microsoft.com/office/powerpoint/2010/main" val="1863093120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계획표</a:t>
            </a:r>
          </a:p>
        </p:txBody>
      </p:sp>
      <p:pic>
        <p:nvPicPr>
          <p:cNvPr id="35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3665" y="1056996"/>
            <a:ext cx="5476670" cy="5317716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Shape 353"/>
          <p:cNvSpPr/>
          <p:nvPr/>
        </p:nvSpPr>
        <p:spPr>
          <a:xfrm>
            <a:off x="5943600" y="6036319"/>
            <a:ext cx="1270000" cy="339081"/>
          </a:xfrm>
          <a:prstGeom prst="rect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258124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" grpId="0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계획서 작성 - 프로젝트 일정 관리</a:t>
            </a:r>
          </a:p>
        </p:txBody>
      </p:sp>
      <p:pic>
        <p:nvPicPr>
          <p:cNvPr id="35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98" y="1025052"/>
            <a:ext cx="7220004" cy="3254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79250" y="921100"/>
            <a:ext cx="6831025" cy="58861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65895941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" grpId="0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계획/일정 관리</a:t>
            </a:r>
          </a:p>
        </p:txBody>
      </p:sp>
      <p:sp>
        <p:nvSpPr>
          <p:cNvPr id="360" name="Shape 3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Gantt Chart</a:t>
            </a:r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r>
              <a:t>Critical Path Analysis (CPA)</a:t>
            </a:r>
          </a:p>
          <a:p>
            <a:endParaRPr/>
          </a:p>
          <a:p>
            <a:endParaRPr/>
          </a:p>
          <a:p>
            <a:r>
              <a:t>Program Evaluation Review Technique (PERT)</a:t>
            </a:r>
          </a:p>
        </p:txBody>
      </p:sp>
      <p:pic>
        <p:nvPicPr>
          <p:cNvPr id="36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0074" y="1012038"/>
            <a:ext cx="5871244" cy="2377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391" y="1083926"/>
            <a:ext cx="5288609" cy="251017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4837" y="2598917"/>
            <a:ext cx="7187363" cy="245568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87703425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" grpId="0" animBg="1" advAuto="0"/>
      <p:bldP spid="362" grpId="0" animBg="1" advAuto="0"/>
      <p:bldP spid="363" grpId="0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갠트 차트</a:t>
            </a:r>
          </a:p>
        </p:txBody>
      </p:sp>
      <p:pic>
        <p:nvPicPr>
          <p:cNvPr id="366" name="GanttChartAnatom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9523" y="1306227"/>
            <a:ext cx="7245015" cy="481922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54171422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실제 작성 사례 (중간보고)</a:t>
            </a:r>
          </a:p>
        </p:txBody>
      </p:sp>
      <p:pic>
        <p:nvPicPr>
          <p:cNvPr id="36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1092200"/>
            <a:ext cx="8686800" cy="46736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07094249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갠트차트양식(개인)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98192"/>
            <a:ext cx="9144000" cy="646161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1762539" y="689113"/>
            <a:ext cx="588237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Segoe UI"/>
                <a:ea typeface="Segoe UI"/>
                <a:cs typeface="Segoe UI"/>
                <a:sym typeface="Segoe UI"/>
              </a:rPr>
              <a:t>조별 전자펜을 이용하여 작성 연습 및 아이디어 공유</a:t>
            </a:r>
          </a:p>
        </p:txBody>
      </p:sp>
    </p:spTree>
    <p:extLst>
      <p:ext uri="{BB962C8B-B14F-4D97-AF65-F5344CB8AC3E}">
        <p14:creationId xmlns:p14="http://schemas.microsoft.com/office/powerpoint/2010/main" val="1722817780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제품 개발 및 생산</a:t>
            </a:r>
          </a:p>
        </p:txBody>
      </p:sp>
      <p:sp>
        <p:nvSpPr>
          <p:cNvPr id="377" name="Shape 37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0842" indent="-320842" defTabSz="457200">
              <a:spcBef>
                <a:spcPts val="0"/>
              </a:spcBef>
              <a:buClrTx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t>상품기획</a:t>
            </a:r>
          </a:p>
          <a:p>
            <a:pPr marL="320842" indent="-320842" defTabSz="457200">
              <a:spcBef>
                <a:spcPts val="0"/>
              </a:spcBef>
              <a:buClrTx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t>개발</a:t>
            </a:r>
          </a:p>
          <a:p>
            <a:pPr marL="737936" indent="-280736" defTabSz="457200">
              <a:spcBef>
                <a:spcPts val="0"/>
              </a:spcBef>
              <a:buClrTx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Design 설계</a:t>
            </a:r>
          </a:p>
          <a:p>
            <a:pPr marL="737936" indent="-280736" defTabSz="457200">
              <a:spcBef>
                <a:spcPts val="0"/>
              </a:spcBef>
              <a:buClrTx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Pre/Proto or Mock-Up</a:t>
            </a:r>
          </a:p>
          <a:p>
            <a:pPr marL="737936" indent="-280736" defTabSz="457200">
              <a:spcBef>
                <a:spcPts val="0"/>
              </a:spcBef>
              <a:buClrTx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DR1 (Design Review Step 1) : Working Mock-Up</a:t>
            </a:r>
          </a:p>
          <a:p>
            <a:pPr marL="737936" indent="-280736" defTabSz="457200">
              <a:spcBef>
                <a:spcPts val="0"/>
              </a:spcBef>
              <a:buClrTx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DR2 : DR1 개선안 반영 및 설계사양 확정</a:t>
            </a:r>
          </a:p>
          <a:p>
            <a:pPr marL="737936" indent="-280736" defTabSz="457200">
              <a:spcBef>
                <a:spcPts val="0"/>
              </a:spcBef>
              <a:buClrTx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DR3 : 양산 가능성 검증</a:t>
            </a:r>
          </a:p>
          <a:p>
            <a:pPr marL="320842" indent="-320842" defTabSz="457200">
              <a:spcBef>
                <a:spcPts val="0"/>
              </a:spcBef>
              <a:buClrTx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t>QA (Quality Assurance) : 자체 규격 검증</a:t>
            </a:r>
          </a:p>
          <a:p>
            <a:pPr marL="320842" indent="-320842" defTabSz="457200">
              <a:spcBef>
                <a:spcPts val="0"/>
              </a:spcBef>
              <a:buClrTx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t>양산 (대량생산)</a:t>
            </a:r>
          </a:p>
          <a:p>
            <a:pPr marL="320842" indent="-320842" defTabSz="457200">
              <a:spcBef>
                <a:spcPts val="0"/>
              </a:spcBef>
              <a:buClrTx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t>출시</a:t>
            </a:r>
          </a:p>
        </p:txBody>
      </p:sp>
    </p:spTree>
    <p:extLst>
      <p:ext uri="{BB962C8B-B14F-4D97-AF65-F5344CB8AC3E}">
        <p14:creationId xmlns:p14="http://schemas.microsoft.com/office/powerpoint/2010/main" val="332688140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4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effectLst/>
              </a:defRPr>
            </a:pPr>
            <a:r>
              <a:t>제품 생산 (工場)</a:t>
            </a:r>
          </a:p>
        </p:txBody>
      </p:sp>
      <p:sp>
        <p:nvSpPr>
          <p:cNvPr id="380" name="Shape 38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0842" indent="-320842" defTabSz="457200">
              <a:spcBef>
                <a:spcPts val="0"/>
              </a:spcBef>
              <a:buClrTx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t>Pilot</a:t>
            </a:r>
          </a:p>
          <a:p>
            <a:pPr marL="320842" indent="-320842" defTabSz="457200">
              <a:spcBef>
                <a:spcPts val="0"/>
              </a:spcBef>
              <a:buClrTx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t>시양산</a:t>
            </a:r>
          </a:p>
          <a:p>
            <a:pPr marL="320842" indent="-320842" defTabSz="457200">
              <a:spcBef>
                <a:spcPts val="0"/>
              </a:spcBef>
              <a:buClrTx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t>양산</a:t>
            </a:r>
          </a:p>
          <a:p>
            <a:pPr marL="320842" indent="-320842" defTabSz="457200">
              <a:spcBef>
                <a:spcPts val="0"/>
              </a:spcBef>
              <a:buClrTx/>
              <a:defRPr sz="3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marL="320842" indent="-320842" defTabSz="457200">
              <a:spcBef>
                <a:spcPts val="0"/>
              </a:spcBef>
              <a:buClrTx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t>자재/부품 조달</a:t>
            </a:r>
          </a:p>
          <a:p>
            <a:pPr marL="320842" indent="-320842" defTabSz="457200">
              <a:spcBef>
                <a:spcPts val="0"/>
              </a:spcBef>
              <a:buClrTx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t>가공</a:t>
            </a:r>
          </a:p>
          <a:p>
            <a:pPr marL="320842" indent="-320842" defTabSz="457200">
              <a:spcBef>
                <a:spcPts val="0"/>
              </a:spcBef>
              <a:buClrTx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t>조립</a:t>
            </a:r>
          </a:p>
          <a:p>
            <a:pPr marL="320842" indent="-320842" defTabSz="457200">
              <a:spcBef>
                <a:spcPts val="0"/>
              </a:spcBef>
              <a:buClrTx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t>시험</a:t>
            </a:r>
          </a:p>
        </p:txBody>
      </p:sp>
    </p:spTree>
    <p:extLst>
      <p:ext uri="{BB962C8B-B14F-4D97-AF65-F5344CB8AC3E}">
        <p14:creationId xmlns:p14="http://schemas.microsoft.com/office/powerpoint/2010/main" val="1589635839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4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effectLst/>
              </a:defRPr>
            </a:pPr>
            <a:r>
              <a:t>기계 부품 제작, 가공법</a:t>
            </a:r>
          </a:p>
        </p:txBody>
      </p:sp>
      <p:sp>
        <p:nvSpPr>
          <p:cNvPr id="385" name="Shape 38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0842" indent="-320842" defTabSz="457200">
              <a:spcBef>
                <a:spcPts val="0"/>
              </a:spcBef>
              <a:buClrTx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t>성형</a:t>
            </a:r>
          </a:p>
          <a:p>
            <a:pPr marL="737936" indent="-280736" defTabSz="457200">
              <a:spcBef>
                <a:spcPts val="0"/>
              </a:spcBef>
              <a:buClrTx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판금/단조/주조</a:t>
            </a:r>
          </a:p>
          <a:p>
            <a:pPr marL="737936" indent="-280736" defTabSz="457200">
              <a:spcBef>
                <a:spcPts val="0"/>
              </a:spcBef>
              <a:buClrTx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절단, 용접</a:t>
            </a:r>
          </a:p>
          <a:p>
            <a:pPr marL="737936" indent="-280736" defTabSz="457200">
              <a:spcBef>
                <a:spcPts val="0"/>
              </a:spcBef>
              <a:buClrTx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사출</a:t>
            </a:r>
          </a:p>
          <a:p>
            <a:pPr marL="737936" indent="-280736" defTabSz="457200">
              <a:spcBef>
                <a:spcPts val="0"/>
              </a:spcBef>
              <a:buClrTx/>
              <a:defRPr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marL="320842" indent="-320842" defTabSz="457200">
              <a:spcBef>
                <a:spcPts val="0"/>
              </a:spcBef>
              <a:buClrTx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t>절삭</a:t>
            </a:r>
          </a:p>
          <a:p>
            <a:pPr marL="737936" indent="-280736" defTabSz="457200">
              <a:spcBef>
                <a:spcPts val="0"/>
              </a:spcBef>
              <a:buClrTx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드릴링, 선반, 밀링, …</a:t>
            </a:r>
          </a:p>
        </p:txBody>
      </p:sp>
    </p:spTree>
    <p:extLst>
      <p:ext uri="{BB962C8B-B14F-4D97-AF65-F5344CB8AC3E}">
        <p14:creationId xmlns:p14="http://schemas.microsoft.com/office/powerpoint/2010/main" val="165493746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b="1"/>
            </a:lvl1pPr>
          </a:lstStyle>
          <a:p>
            <a:pPr>
              <a:defRPr b="0"/>
            </a:pPr>
            <a:r>
              <a:rPr b="1"/>
              <a:t>Engineering is Design!</a:t>
            </a:r>
          </a:p>
        </p:txBody>
      </p:sp>
      <p:sp>
        <p:nvSpPr>
          <p:cNvPr id="148" name="Shape 148"/>
          <p:cNvSpPr>
            <a:spLocks noGrp="1"/>
          </p:cNvSpPr>
          <p:nvPr>
            <p:ph type="body" idx="1"/>
          </p:nvPr>
        </p:nvSpPr>
        <p:spPr>
          <a:xfrm>
            <a:off x="250825" y="1052512"/>
            <a:ext cx="8642350" cy="540067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공학설계</a:t>
            </a:r>
            <a:r>
              <a:rPr baseline="30000"/>
              <a:t>engineering design</a:t>
            </a:r>
          </a:p>
          <a:p>
            <a:pPr marL="285750" lvl="1" indent="171450">
              <a:spcBef>
                <a:spcPts val="500"/>
              </a:spcBef>
              <a:buSzTx/>
              <a:buNone/>
              <a:defRPr sz="2400"/>
            </a:pPr>
            <a:r>
              <a:t>	</a:t>
            </a:r>
            <a:r>
              <a:rPr>
                <a:solidFill>
                  <a:srgbClr val="0066FF"/>
                </a:solidFill>
              </a:rPr>
              <a:t>바람직한 요구를 충족시키기 위하여 시스템, 구성요소, 절차를 고안하는 과정  </a:t>
            </a:r>
            <a:r>
              <a:t>(ABET, 2000)</a:t>
            </a:r>
          </a:p>
          <a:p>
            <a:endParaRPr/>
          </a:p>
          <a:p>
            <a:r>
              <a:rPr>
                <a:solidFill>
                  <a:srgbClr val="FF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팀웍</a:t>
            </a:r>
            <a:r>
              <a:rPr baseline="30000"/>
              <a:t>teamwork</a:t>
            </a:r>
            <a:r>
              <a:rPr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과 </a:t>
            </a:r>
            <a:r>
              <a:rPr>
                <a:solidFill>
                  <a:srgbClr val="FF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프로젝트 관리</a:t>
            </a:r>
            <a:r>
              <a:rPr baseline="30000"/>
              <a:t>project management</a:t>
            </a:r>
            <a:r>
              <a:rPr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가 핵심</a:t>
            </a:r>
          </a:p>
          <a:p>
            <a:r>
              <a:rPr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요구</a:t>
            </a:r>
            <a:r>
              <a:rPr baseline="30000"/>
              <a:t>need</a:t>
            </a:r>
            <a:r>
              <a:rPr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에 대하여 적합한 결과를 창출하는 체계적 과정</a:t>
            </a:r>
          </a:p>
          <a:p>
            <a:endParaRPr>
              <a:latin typeface="ＭＳ Ｐゴシック"/>
              <a:ea typeface="ＭＳ Ｐゴシック"/>
              <a:cs typeface="ＭＳ Ｐゴシック"/>
              <a:sym typeface="ＭＳ Ｐゴシック"/>
            </a:endParaRPr>
          </a:p>
          <a:p>
            <a:r>
              <a:rPr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설계</a:t>
            </a:r>
            <a:r>
              <a:rPr baseline="30000"/>
              <a:t>design</a:t>
            </a:r>
            <a:r>
              <a:t> - </a:t>
            </a:r>
            <a:r>
              <a:rPr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구조화된 문제해결 과정</a:t>
            </a:r>
          </a:p>
          <a:p>
            <a:r>
              <a:rPr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과정</a:t>
            </a:r>
            <a:r>
              <a:rPr baseline="30000"/>
              <a:t>process</a:t>
            </a:r>
            <a:r>
              <a:t> – </a:t>
            </a:r>
            <a:r>
              <a:rPr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바람직한 결과를 이끄는 단계별 변화</a:t>
            </a:r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Additive Manufacturing</a:t>
            </a:r>
            <a:endParaRPr kumimoji="1"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3D </a:t>
            </a:r>
            <a:r>
              <a:rPr kumimoji="1" lang="ko-KR" altLang="en-US" dirty="0"/>
              <a:t>프린터 혁명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3D </a:t>
            </a:r>
            <a:r>
              <a:rPr kumimoji="1" lang="ko-KR" altLang="en-US" dirty="0"/>
              <a:t>창작터 견학 </a:t>
            </a:r>
            <a:r>
              <a:rPr kumimoji="1" lang="en-US" altLang="ko-KR" dirty="0"/>
              <a:t>(</a:t>
            </a:r>
            <a:r>
              <a:rPr kumimoji="1" lang="ko-KR" altLang="en-US" dirty="0"/>
              <a:t>예정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174" y="1681956"/>
            <a:ext cx="30353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06615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b="1"/>
            </a:lvl1pPr>
          </a:lstStyle>
          <a:p>
            <a:pPr>
              <a:defRPr b="0"/>
            </a:pPr>
            <a:r>
              <a:rPr b="1"/>
              <a:t>What is Design?</a:t>
            </a:r>
          </a:p>
        </p:txBody>
      </p:sp>
      <p:sp>
        <p:nvSpPr>
          <p:cNvPr id="151" name="Shape 151"/>
          <p:cNvSpPr>
            <a:spLocks noGrp="1"/>
          </p:cNvSpPr>
          <p:nvPr>
            <p:ph type="body" idx="1"/>
          </p:nvPr>
        </p:nvSpPr>
        <p:spPr>
          <a:xfrm>
            <a:off x="250825" y="1052512"/>
            <a:ext cx="8642350" cy="540067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93914" indent="-293914">
              <a:spcBef>
                <a:spcPts val="500"/>
              </a:spcBef>
            </a:pPr>
            <a:r>
              <a:rPr sz="240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디자인</a:t>
            </a:r>
            <a:r>
              <a:rPr sz="2400"/>
              <a:t>?  </a:t>
            </a:r>
            <a:r>
              <a:rPr sz="240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도안</a:t>
            </a:r>
            <a:r>
              <a:rPr sz="2400"/>
              <a:t>?  </a:t>
            </a:r>
            <a:r>
              <a:rPr sz="240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고안</a:t>
            </a:r>
            <a:r>
              <a:rPr sz="2400"/>
              <a:t>?  </a:t>
            </a:r>
            <a:r>
              <a:rPr sz="240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스타일</a:t>
            </a:r>
            <a:r>
              <a:rPr sz="2400"/>
              <a:t>?  </a:t>
            </a:r>
            <a:r>
              <a:rPr sz="240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외형</a:t>
            </a:r>
            <a:r>
              <a:rPr sz="2400"/>
              <a:t>?  </a:t>
            </a:r>
            <a:r>
              <a:rPr sz="240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멋</a:t>
            </a:r>
            <a:r>
              <a:rPr sz="2400"/>
              <a:t>?</a:t>
            </a:r>
          </a:p>
          <a:p>
            <a:endParaRPr sz="2400"/>
          </a:p>
          <a:p>
            <a:pPr marL="293914" indent="-293914">
              <a:spcBef>
                <a:spcPts val="500"/>
              </a:spcBef>
            </a:pPr>
            <a:r>
              <a:rPr sz="2400" b="1"/>
              <a:t>Design </a:t>
            </a:r>
            <a:r>
              <a:rPr sz="240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설계 </a:t>
            </a:r>
            <a:r>
              <a:rPr sz="2400" b="1"/>
              <a:t>= </a:t>
            </a:r>
            <a:r>
              <a:rPr sz="240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선택 </a:t>
            </a:r>
            <a:r>
              <a:rPr sz="2400" b="1"/>
              <a:t>+ </a:t>
            </a:r>
            <a:r>
              <a:rPr sz="240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타협</a:t>
            </a:r>
          </a:p>
          <a:p>
            <a:endParaRPr sz="2400"/>
          </a:p>
          <a:p>
            <a:pPr marL="293914" indent="-293914">
              <a:spcBef>
                <a:spcPts val="500"/>
              </a:spcBef>
            </a:pPr>
            <a:r>
              <a:rPr sz="240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옷 입기</a:t>
            </a:r>
          </a:p>
          <a:p>
            <a:pPr marL="293914" indent="-293914">
              <a:spcBef>
                <a:spcPts val="500"/>
              </a:spcBef>
            </a:pPr>
            <a:r>
              <a:rPr sz="240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식사 메뉴 선택</a:t>
            </a:r>
          </a:p>
          <a:p>
            <a:pPr marL="293914" indent="-293914">
              <a:spcBef>
                <a:spcPts val="500"/>
              </a:spcBef>
            </a:pPr>
            <a:r>
              <a:rPr sz="240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마트에서 쇼핑</a:t>
            </a:r>
          </a:p>
          <a:p>
            <a:pPr marL="293914" indent="-293914">
              <a:spcBef>
                <a:spcPts val="500"/>
              </a:spcBef>
            </a:pPr>
            <a:r>
              <a:rPr sz="240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고속도로 톨게이트 선택</a:t>
            </a:r>
          </a:p>
          <a:p>
            <a:pPr marL="293914" indent="-293914">
              <a:spcBef>
                <a:spcPts val="500"/>
              </a:spcBef>
            </a:pPr>
            <a:r>
              <a:rPr sz="240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여행 가방 싸기</a:t>
            </a:r>
          </a:p>
          <a:p>
            <a:pPr marL="293914" indent="-293914">
              <a:spcBef>
                <a:spcPts val="500"/>
              </a:spcBef>
            </a:pPr>
            <a:r>
              <a:rPr sz="240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대학 입학</a:t>
            </a:r>
          </a:p>
          <a:p>
            <a:pPr marL="293914" indent="-293914">
              <a:spcBef>
                <a:spcPts val="500"/>
              </a:spcBef>
            </a:pPr>
            <a:r>
              <a:rPr sz="2400"/>
              <a:t>…</a:t>
            </a:r>
          </a:p>
          <a:p>
            <a:pPr marL="293914" indent="-293914">
              <a:spcBef>
                <a:spcPts val="500"/>
              </a:spcBef>
            </a:pPr>
            <a:r>
              <a:rPr sz="240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인생 人生</a:t>
            </a:r>
          </a:p>
        </p:txBody>
      </p:sp>
      <p:pic>
        <p:nvPicPr>
          <p:cNvPr id="152" name="image5.jpg" descr="패션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16688" y="908050"/>
            <a:ext cx="2627313" cy="2093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image6.jpg" descr="p492">
            <a:hlinkClick r:id="rId3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03575" y="2636838"/>
            <a:ext cx="1209675" cy="12096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image7.jpg" descr="download">
            <a:hlinkClick r:id="rId5"/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427537" y="3213100"/>
            <a:ext cx="1266826" cy="857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image8.jpg" descr="11546777991111">
            <a:hlinkClick r:id="rId7"/>
          </p:cNvPr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795962" y="3500437"/>
            <a:ext cx="1428751" cy="95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image9.jpg" descr="162539679_bfb2112ba1">
            <a:hlinkClick r:id="rId9"/>
          </p:cNvPr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356100" y="4221162"/>
            <a:ext cx="1238250" cy="1066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b="1"/>
              <a:t>80/20 법칙</a:t>
            </a:r>
          </a:p>
        </p:txBody>
      </p:sp>
      <p:sp>
        <p:nvSpPr>
          <p:cNvPr id="159" name="Shape 159"/>
          <p:cNvSpPr>
            <a:spLocks noGrp="1"/>
          </p:cNvSpPr>
          <p:nvPr>
            <p:ph type="body" idx="1"/>
          </p:nvPr>
        </p:nvSpPr>
        <p:spPr>
          <a:xfrm>
            <a:off x="250825" y="1052512"/>
            <a:ext cx="8642350" cy="540067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93914" indent="-293914">
              <a:spcBef>
                <a:spcPts val="500"/>
              </a:spcBef>
            </a:pPr>
            <a:r>
              <a:rPr sz="240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파레토 </a:t>
            </a:r>
            <a:r>
              <a:rPr sz="2400"/>
              <a:t>Pareto </a:t>
            </a:r>
            <a:r>
              <a:rPr sz="240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원리</a:t>
            </a:r>
          </a:p>
          <a:p>
            <a:pPr marL="695325" lvl="1" indent="-238125">
              <a:spcBef>
                <a:spcPts val="400"/>
              </a:spcBef>
              <a:defRPr sz="2400"/>
            </a:pPr>
            <a:r>
              <a:rPr sz="2000"/>
              <a:t>80%의 부를 20%의 국민이 소유</a:t>
            </a:r>
          </a:p>
          <a:p>
            <a:pPr marL="742950" lvl="1" indent="-285750">
              <a:spcBef>
                <a:spcPts val="500"/>
              </a:spcBef>
              <a:defRPr sz="2400"/>
            </a:pPr>
            <a:endParaRPr sz="2000"/>
          </a:p>
          <a:p>
            <a:pPr marL="293914" indent="-293914">
              <a:spcBef>
                <a:spcPts val="500"/>
              </a:spcBef>
            </a:pPr>
            <a:r>
              <a:rPr sz="240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꿀벌</a:t>
            </a:r>
            <a:r>
              <a:rPr sz="2400"/>
              <a:t>: 80% </a:t>
            </a:r>
            <a:r>
              <a:rPr sz="240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노는 벌 </a:t>
            </a:r>
            <a:r>
              <a:rPr sz="2400"/>
              <a:t>+ 20% </a:t>
            </a:r>
            <a:r>
              <a:rPr sz="240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일하는 벌</a:t>
            </a:r>
          </a:p>
          <a:p>
            <a:endParaRPr sz="2400"/>
          </a:p>
          <a:p>
            <a:endParaRPr sz="2400"/>
          </a:p>
          <a:p>
            <a:pPr marL="293914" indent="-293914">
              <a:spcBef>
                <a:spcPts val="500"/>
              </a:spcBef>
            </a:pPr>
            <a:r>
              <a:rPr sz="240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식기세척기의 고장원인</a:t>
            </a:r>
          </a:p>
          <a:p>
            <a:pPr marL="695325" lvl="1" indent="-238125">
              <a:spcBef>
                <a:spcPts val="400"/>
              </a:spcBef>
              <a:defRPr sz="2400"/>
            </a:pPr>
            <a:r>
              <a:rPr sz="2000"/>
              <a:t>상위 20% 문제요인을 </a:t>
            </a:r>
          </a:p>
          <a:p>
            <a:pPr marL="285750" lvl="1" indent="171450">
              <a:spcBef>
                <a:spcPts val="400"/>
              </a:spcBef>
              <a:buSzTx/>
              <a:buNone/>
              <a:defRPr sz="2400"/>
            </a:pPr>
            <a:r>
              <a:rPr sz="2000"/>
              <a:t>    해결하면 80%의 문제를 </a:t>
            </a:r>
          </a:p>
          <a:p>
            <a:pPr marL="285750" lvl="1" indent="171450">
              <a:spcBef>
                <a:spcPts val="400"/>
              </a:spcBef>
              <a:buSzTx/>
              <a:buNone/>
              <a:defRPr sz="2400"/>
            </a:pPr>
            <a:r>
              <a:rPr sz="2000"/>
              <a:t>    해결</a:t>
            </a:r>
          </a:p>
        </p:txBody>
      </p:sp>
      <p:pic>
        <p:nvPicPr>
          <p:cNvPr id="160" name="image10.jpg" descr="SCAN0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0488" y="3555138"/>
            <a:ext cx="4392687" cy="2898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image11.jpg" descr="C:\Documents and Settings\eventia\Local Settings\Temporary Internet Files\Content.IE5\37BAOUIM\MPj03168710000[1]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24128" y="979057"/>
            <a:ext cx="1762846" cy="26495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9080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="1"/>
            </a:lvl1pPr>
          </a:lstStyle>
          <a:p>
            <a:pPr>
              <a:defRPr b="0"/>
            </a:pPr>
            <a:r>
              <a:rPr b="1"/>
              <a:t>엔지니어가 갖추어야 할 능력</a:t>
            </a:r>
          </a:p>
        </p:txBody>
      </p:sp>
      <p:sp>
        <p:nvSpPr>
          <p:cNvPr id="164" name="Shape 164"/>
          <p:cNvSpPr>
            <a:spLocks noGrp="1"/>
          </p:cNvSpPr>
          <p:nvPr>
            <p:ph type="body" sz="half" idx="4294967295"/>
          </p:nvPr>
        </p:nvSpPr>
        <p:spPr>
          <a:xfrm>
            <a:off x="395536" y="1571624"/>
            <a:ext cx="4038601" cy="452596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500"/>
              </a:spcBef>
              <a:buSzTx/>
              <a:buNone/>
            </a:pPr>
            <a:r>
              <a:rPr sz="2400" b="1">
                <a:solidFill>
                  <a:srgbClr val="0070C0"/>
                </a:solidFill>
              </a:rPr>
              <a:t>전통적으로 요구되는 능력</a:t>
            </a:r>
          </a:p>
          <a:p>
            <a:pPr marL="0" indent="0">
              <a:buSzTx/>
              <a:buNone/>
            </a:pPr>
            <a:endParaRPr sz="2000"/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Helvetica"/>
              <a:buAutoNum type="arabicPeriod"/>
            </a:pPr>
            <a:r>
              <a:rPr sz="2000"/>
              <a:t>지식과 정보기술의 응용 능력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Helvetica"/>
              <a:buAutoNum type="arabicPeriod"/>
            </a:pPr>
            <a:r>
              <a:rPr sz="2000"/>
              <a:t>자료 이해, 분석및 실험을 계획하고 수행하는 능력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Helvetica"/>
              <a:buAutoNum type="arabicPeriod"/>
            </a:pPr>
            <a:r>
              <a:rPr sz="2000"/>
              <a:t>제한조건을 반영한 설계 능력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Helvetica"/>
              <a:buAutoNum type="arabicPeriod"/>
            </a:pPr>
            <a:r>
              <a:rPr sz="2000"/>
              <a:t>문제를 인식, 이를 공식화하고 해결할 수 있는 능력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Helvetica"/>
              <a:buAutoNum type="arabicPeriod"/>
            </a:pPr>
            <a:r>
              <a:rPr sz="2000"/>
              <a:t>실무에 필요한 기술, 방법, 도구들을 사용할 수 있는 능력</a:t>
            </a:r>
          </a:p>
        </p:txBody>
      </p:sp>
      <p:sp>
        <p:nvSpPr>
          <p:cNvPr id="165" name="Shape 165"/>
          <p:cNvSpPr/>
          <p:nvPr/>
        </p:nvSpPr>
        <p:spPr>
          <a:xfrm>
            <a:off x="4676775" y="1571625"/>
            <a:ext cx="4038600" cy="3907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700"/>
              </a:spcBef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rPr sz="2400" b="1">
                <a:solidFill>
                  <a:srgbClr val="C00000"/>
                </a:solidFill>
                <a:latin typeface="맑은 고딕"/>
                <a:ea typeface="맑은 고딕"/>
                <a:cs typeface="맑은 고딕"/>
                <a:sym typeface="맑은 고딕"/>
              </a:rPr>
              <a:t>현대 사회가 요구하는 능력</a:t>
            </a:r>
          </a:p>
          <a:p>
            <a:pPr>
              <a:spcBef>
                <a:spcPts val="700"/>
              </a:spcBef>
              <a:defRPr>
                <a:latin typeface="굴림"/>
                <a:ea typeface="굴림"/>
                <a:cs typeface="굴림"/>
                <a:sym typeface="굴림"/>
              </a:defRPr>
            </a:pPr>
            <a:endParaRPr sz="2000">
              <a:latin typeface="맑은 고딕"/>
              <a:ea typeface="맑은 고딕"/>
              <a:cs typeface="맑은 고딕"/>
              <a:sym typeface="맑은 고딕"/>
            </a:endParaRPr>
          </a:p>
          <a:p>
            <a:pPr>
              <a:lnSpc>
                <a:spcPct val="120000"/>
              </a:lnSpc>
              <a:buSzPct val="100000"/>
              <a:buFont typeface="Helvetica"/>
              <a:buAutoNum type="arabicPeriod" startAt="6"/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rPr sz="2000">
                <a:latin typeface="맑은 고딕"/>
                <a:ea typeface="맑은 고딕"/>
                <a:cs typeface="맑은 고딕"/>
                <a:sym typeface="맑은 고딕"/>
              </a:rPr>
              <a:t>팀의 한 구성원의 역할</a:t>
            </a:r>
          </a:p>
          <a:p>
            <a:pPr>
              <a:lnSpc>
                <a:spcPct val="120000"/>
              </a:lnSpc>
              <a:buSzPct val="100000"/>
              <a:buFont typeface="Helvetica"/>
              <a:buAutoNum type="arabicPeriod" startAt="6"/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rPr sz="2000">
                <a:latin typeface="맑은 고딕"/>
                <a:ea typeface="맑은 고딕"/>
                <a:cs typeface="맑은 고딕"/>
                <a:sym typeface="맑은 고딕"/>
              </a:rPr>
              <a:t>의사 전달 및 커뮤니케이션</a:t>
            </a:r>
          </a:p>
          <a:p>
            <a:pPr>
              <a:lnSpc>
                <a:spcPct val="120000"/>
              </a:lnSpc>
              <a:buSzPct val="100000"/>
              <a:buFont typeface="Helvetica"/>
              <a:buAutoNum type="arabicPeriod" startAt="6"/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rPr sz="2000">
                <a:latin typeface="맑은 고딕"/>
                <a:ea typeface="맑은 고딕"/>
                <a:cs typeface="맑은 고딕"/>
                <a:sym typeface="맑은 고딕"/>
              </a:rPr>
              <a:t>평생교육의 필요성</a:t>
            </a:r>
          </a:p>
          <a:p>
            <a:pPr>
              <a:lnSpc>
                <a:spcPct val="120000"/>
              </a:lnSpc>
              <a:buClr>
                <a:srgbClr val="9E3611"/>
              </a:buClr>
              <a:buSzPct val="100000"/>
              <a:buFont typeface="Helvetica"/>
              <a:buAutoNum type="arabicPeriod" startAt="6"/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rPr sz="2000" b="1">
                <a:solidFill>
                  <a:srgbClr val="9E3611"/>
                </a:solidFill>
                <a:latin typeface="맑은 고딕"/>
                <a:ea typeface="맑은 고딕"/>
                <a:cs typeface="맑은 고딕"/>
                <a:sym typeface="맑은 고딕"/>
              </a:rPr>
              <a:t>세계, 경제, 환경, 사회 상황에 끼치는 영향을 이해</a:t>
            </a:r>
          </a:p>
          <a:p>
            <a:pPr>
              <a:lnSpc>
                <a:spcPct val="120000"/>
              </a:lnSpc>
              <a:buClr>
                <a:srgbClr val="9E3611"/>
              </a:buClr>
              <a:buSzPct val="100000"/>
              <a:buFont typeface="Helvetica"/>
              <a:buAutoNum type="arabicPeriod" startAt="6"/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rPr sz="2000" b="1">
                <a:solidFill>
                  <a:srgbClr val="9E3611"/>
                </a:solidFill>
                <a:latin typeface="맑은 고딕"/>
                <a:ea typeface="맑은 고딕"/>
                <a:cs typeface="맑은 고딕"/>
                <a:sym typeface="맑은 고딕"/>
              </a:rPr>
              <a:t>시사에 대한 기본 지식</a:t>
            </a:r>
          </a:p>
          <a:p>
            <a:pPr>
              <a:lnSpc>
                <a:spcPct val="120000"/>
              </a:lnSpc>
              <a:buClr>
                <a:srgbClr val="9E3611"/>
              </a:buClr>
              <a:buSzPct val="100000"/>
              <a:buFont typeface="Helvetica"/>
              <a:buAutoNum type="arabicPeriod" startAt="6"/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rPr sz="2000" b="1">
                <a:solidFill>
                  <a:srgbClr val="9E3611"/>
                </a:solidFill>
                <a:latin typeface="맑은 고딕"/>
                <a:ea typeface="맑은 고딕"/>
                <a:cs typeface="맑은 고딕"/>
                <a:sym typeface="맑은 고딕"/>
              </a:rPr>
              <a:t>직업적 책임과 윤리의식</a:t>
            </a:r>
          </a:p>
          <a:p>
            <a:pPr>
              <a:lnSpc>
                <a:spcPct val="120000"/>
              </a:lnSpc>
              <a:buSzPct val="100000"/>
              <a:buFont typeface="Helvetica"/>
              <a:buAutoNum type="arabicPeriod" startAt="6"/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rPr sz="2000">
                <a:latin typeface="맑은 고딕"/>
                <a:ea typeface="맑은 고딕"/>
                <a:cs typeface="맑은 고딕"/>
                <a:sym typeface="맑은 고딕"/>
              </a:rPr>
              <a:t>다문화 이해와 국제 협력</a:t>
            </a:r>
          </a:p>
        </p:txBody>
      </p:sp>
      <p:sp>
        <p:nvSpPr>
          <p:cNvPr id="166" name="Shape 166"/>
          <p:cNvSpPr/>
          <p:nvPr/>
        </p:nvSpPr>
        <p:spPr>
          <a:xfrm>
            <a:off x="1553669" y="5624808"/>
            <a:ext cx="1645852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 u="sng">
                <a:solidFill>
                  <a:srgbClr val="0066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>
              <a:defRPr sz="1600" b="0" u="none">
                <a:solidFill>
                  <a:srgbClr val="000000"/>
                </a:solidFill>
                <a:latin typeface="굴림"/>
                <a:ea typeface="굴림"/>
                <a:cs typeface="굴림"/>
                <a:sym typeface="굴림"/>
              </a:defRPr>
            </a:pPr>
            <a:r>
              <a:rPr sz="2400" b="1" u="sng">
                <a:solidFill>
                  <a:srgbClr val="0066FF"/>
                </a:solidFill>
                <a:latin typeface="맑은 고딕"/>
                <a:ea typeface="맑은 고딕"/>
                <a:cs typeface="맑은 고딕"/>
                <a:sym typeface="맑은 고딕"/>
              </a:rPr>
              <a:t>Hard skills</a:t>
            </a:r>
          </a:p>
        </p:txBody>
      </p:sp>
      <p:sp>
        <p:nvSpPr>
          <p:cNvPr id="167" name="Shape 167"/>
          <p:cNvSpPr/>
          <p:nvPr/>
        </p:nvSpPr>
        <p:spPr>
          <a:xfrm>
            <a:off x="5834908" y="5624807"/>
            <a:ext cx="1543905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 u="sng">
                <a:solidFill>
                  <a:srgbClr val="C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>
              <a:defRPr sz="1600" b="0" u="none">
                <a:solidFill>
                  <a:srgbClr val="000000"/>
                </a:solidFill>
                <a:latin typeface="굴림"/>
                <a:ea typeface="굴림"/>
                <a:cs typeface="굴림"/>
                <a:sym typeface="굴림"/>
              </a:defRPr>
            </a:pPr>
            <a:r>
              <a:rPr sz="2400" b="1" u="sng">
                <a:solidFill>
                  <a:srgbClr val="C00000"/>
                </a:solidFill>
                <a:latin typeface="맑은 고딕"/>
                <a:ea typeface="맑은 고딕"/>
                <a:cs typeface="맑은 고딕"/>
                <a:sym typeface="맑은 고딕"/>
              </a:rPr>
              <a:t>Soft skills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1" animBg="1" advAuto="0"/>
      <p:bldP spid="167" grpId="2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9080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="1"/>
            </a:lvl1pPr>
          </a:lstStyle>
          <a:p>
            <a:pPr>
              <a:defRPr b="0"/>
            </a:pPr>
            <a:r>
              <a:rPr b="1"/>
              <a:t>공학문제 해결과정</a:t>
            </a:r>
          </a:p>
        </p:txBody>
      </p:sp>
      <p:sp>
        <p:nvSpPr>
          <p:cNvPr id="170" name="Shape 170"/>
          <p:cNvSpPr/>
          <p:nvPr/>
        </p:nvSpPr>
        <p:spPr>
          <a:xfrm>
            <a:off x="4676775" y="1571625"/>
            <a:ext cx="4038600" cy="4192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700"/>
              </a:spcBef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rPr sz="2800" b="1">
                <a:latin typeface="맑은 고딕"/>
                <a:ea typeface="맑은 고딕"/>
                <a:cs typeface="맑은 고딕"/>
                <a:sym typeface="맑은 고딕"/>
              </a:rPr>
              <a:t>문제정의의 중요성!!!</a:t>
            </a:r>
          </a:p>
          <a:p>
            <a:pPr>
              <a:spcBef>
                <a:spcPts val="700"/>
              </a:spcBef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rPr sz="2000">
                <a:latin typeface="맑은 고딕"/>
                <a:ea typeface="맑은 고딕"/>
                <a:cs typeface="맑은 고딕"/>
                <a:sym typeface="맑은 고딕"/>
              </a:rPr>
              <a:t>문제로 정의되지 않으면 그 이하의 모든 활동은 무의미한 것이 되고 만다!!!</a:t>
            </a:r>
          </a:p>
          <a:p>
            <a:pPr>
              <a:spcBef>
                <a:spcPts val="700"/>
              </a:spcBef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rPr sz="2000">
                <a:latin typeface="맑은 고딕"/>
                <a:ea typeface="맑은 고딕"/>
                <a:cs typeface="맑은 고딕"/>
                <a:sym typeface="맑은 고딕"/>
              </a:rPr>
              <a:t>무엇이 문제인지를 제대로 파악하는 것이 첫번째로 해야 하는 가장 중요한 일이다.</a:t>
            </a:r>
          </a:p>
          <a:p>
            <a:pPr>
              <a:spcBef>
                <a:spcPts val="700"/>
              </a:spcBef>
              <a:defRPr>
                <a:latin typeface="굴림"/>
                <a:ea typeface="굴림"/>
                <a:cs typeface="굴림"/>
                <a:sym typeface="굴림"/>
              </a:defRPr>
            </a:pPr>
            <a:endParaRPr sz="2000">
              <a:latin typeface="맑은 고딕"/>
              <a:ea typeface="맑은 고딕"/>
              <a:cs typeface="맑은 고딕"/>
              <a:sym typeface="맑은 고딕"/>
            </a:endParaRPr>
          </a:p>
          <a:p>
            <a:pPr>
              <a:spcBef>
                <a:spcPts val="700"/>
              </a:spcBef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rPr sz="2800" b="1">
                <a:latin typeface="맑은 고딕"/>
                <a:ea typeface="맑은 고딕"/>
                <a:cs typeface="맑은 고딕"/>
                <a:sym typeface="맑은 고딕"/>
              </a:rPr>
              <a:t>대부분의 공학문제</a:t>
            </a:r>
          </a:p>
          <a:p>
            <a:pPr>
              <a:spcBef>
                <a:spcPts val="700"/>
              </a:spcBef>
              <a:buClr>
                <a:srgbClr val="FF5050"/>
              </a:buClr>
              <a:buSzPct val="95000"/>
              <a:buFont typeface="Wingdings"/>
              <a:buChar char="à"/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rPr sz="2400">
                <a:solidFill>
                  <a:srgbClr val="FF5050"/>
                </a:solidFill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r>
              <a:rPr sz="2400" b="1">
                <a:solidFill>
                  <a:srgbClr val="FF5050"/>
                </a:solidFill>
                <a:latin typeface="맑은 고딕"/>
                <a:ea typeface="맑은 고딕"/>
                <a:cs typeface="맑은 고딕"/>
                <a:sym typeface="맑은 고딕"/>
              </a:rPr>
              <a:t>Open-Ended</a:t>
            </a:r>
            <a:r>
              <a:rPr sz="2400">
                <a:solidFill>
                  <a:srgbClr val="FF5050"/>
                </a:solidFill>
                <a:latin typeface="맑은 고딕"/>
                <a:ea typeface="맑은 고딕"/>
                <a:cs typeface="맑은 고딕"/>
                <a:sym typeface="맑은 고딕"/>
              </a:rPr>
              <a:t> Problems</a:t>
            </a:r>
          </a:p>
          <a:p>
            <a:pPr>
              <a:spcBef>
                <a:spcPts val="700"/>
              </a:spcBef>
              <a:buClr>
                <a:srgbClr val="FF5050"/>
              </a:buClr>
              <a:buSzPct val="95000"/>
              <a:buFont typeface="Wingdings"/>
              <a:buChar char="à"/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rPr sz="2400">
                <a:solidFill>
                  <a:srgbClr val="FF5050"/>
                </a:solidFill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r>
              <a:rPr sz="2400" b="1">
                <a:solidFill>
                  <a:srgbClr val="FF5050"/>
                </a:solidFill>
                <a:latin typeface="맑은 고딕"/>
                <a:ea typeface="맑은 고딕"/>
                <a:cs typeface="맑은 고딕"/>
                <a:sym typeface="맑은 고딕"/>
              </a:rPr>
              <a:t>Open-Ended</a:t>
            </a:r>
            <a:r>
              <a:rPr sz="2400">
                <a:solidFill>
                  <a:srgbClr val="FF5050"/>
                </a:solidFill>
                <a:latin typeface="맑은 고딕"/>
                <a:ea typeface="맑은 고딕"/>
                <a:cs typeface="맑은 고딕"/>
                <a:sym typeface="맑은 고딕"/>
              </a:rPr>
              <a:t> Questions</a:t>
            </a:r>
          </a:p>
        </p:txBody>
      </p:sp>
      <p:grpSp>
        <p:nvGrpSpPr>
          <p:cNvPr id="206" name="Group 206"/>
          <p:cNvGrpSpPr/>
          <p:nvPr/>
        </p:nvGrpSpPr>
        <p:grpSpPr>
          <a:xfrm>
            <a:off x="1085499" y="1154098"/>
            <a:ext cx="2758128" cy="5286412"/>
            <a:chOff x="0" y="0"/>
            <a:chExt cx="2758127" cy="5286411"/>
          </a:xfrm>
        </p:grpSpPr>
        <p:grpSp>
          <p:nvGrpSpPr>
            <p:cNvPr id="173" name="Group 173"/>
            <p:cNvGrpSpPr/>
            <p:nvPr/>
          </p:nvGrpSpPr>
          <p:grpSpPr>
            <a:xfrm>
              <a:off x="0" y="0"/>
              <a:ext cx="1149220" cy="689532"/>
              <a:chOff x="0" y="0"/>
              <a:chExt cx="1149219" cy="689531"/>
            </a:xfrm>
          </p:grpSpPr>
          <p:sp>
            <p:nvSpPr>
              <p:cNvPr id="171" name="Shape 171"/>
              <p:cNvSpPr/>
              <p:nvPr/>
            </p:nvSpPr>
            <p:spPr>
              <a:xfrm>
                <a:off x="0" y="0"/>
                <a:ext cx="1149220" cy="689532"/>
              </a:xfrm>
              <a:prstGeom prst="roundRect">
                <a:avLst>
                  <a:gd name="adj" fmla="val 10000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000">
                    <a:solidFill>
                      <a:srgbClr val="C00000"/>
                    </a:solidFill>
                    <a:latin typeface="HY견고딕"/>
                    <a:ea typeface="HY견고딕"/>
                    <a:cs typeface="HY견고딕"/>
                    <a:sym typeface="HY견고딕"/>
                  </a:defRPr>
                </a:pPr>
                <a:endParaRPr/>
              </a:p>
            </p:txBody>
          </p:sp>
          <p:sp>
            <p:nvSpPr>
              <p:cNvPr id="172" name="Shape 172"/>
              <p:cNvSpPr/>
              <p:nvPr/>
            </p:nvSpPr>
            <p:spPr>
              <a:xfrm>
                <a:off x="20207" y="146645"/>
                <a:ext cx="1108806" cy="396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>
                    <a:solidFill>
                      <a:srgbClr val="C00000"/>
                    </a:solidFill>
                    <a:latin typeface="HY견고딕"/>
                    <a:ea typeface="HY견고딕"/>
                    <a:cs typeface="HY견고딕"/>
                    <a:sym typeface="HY견고딕"/>
                  </a:defRPr>
                </a:lvl1pPr>
              </a:lstStyle>
              <a:p>
                <a:pPr>
                  <a:defRPr sz="1085">
                    <a:solidFill>
                      <a:schemeClr val="accent3">
                        <a:lumOff val="44000"/>
                      </a:schemeClr>
                    </a:solidFill>
                    <a:latin typeface="Segoe UI"/>
                    <a:ea typeface="Segoe UI"/>
                    <a:cs typeface="Segoe UI"/>
                    <a:sym typeface="Segoe UI"/>
                  </a:defRPr>
                </a:pPr>
                <a:r>
                  <a:rPr sz="2000">
                    <a:solidFill>
                      <a:srgbClr val="C00000"/>
                    </a:solidFill>
                    <a:latin typeface="HY견고딕"/>
                    <a:ea typeface="HY견고딕"/>
                    <a:cs typeface="HY견고딕"/>
                    <a:sym typeface="HY견고딕"/>
                  </a:rPr>
                  <a:t>문제정의</a:t>
                </a:r>
              </a:p>
            </p:txBody>
          </p:sp>
        </p:grpSp>
        <p:sp>
          <p:nvSpPr>
            <p:cNvPr id="174" name="Shape 174"/>
            <p:cNvSpPr/>
            <p:nvPr/>
          </p:nvSpPr>
          <p:spPr>
            <a:xfrm>
              <a:off x="1250810" y="202262"/>
              <a:ext cx="256507" cy="285008"/>
            </a:xfrm>
            <a:prstGeom prst="rightArrow">
              <a:avLst>
                <a:gd name="adj1" fmla="val 70000"/>
                <a:gd name="adj2" fmla="val 50000"/>
              </a:avLst>
            </a:prstGeom>
            <a:noFill/>
            <a:ln w="9525" cap="flat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77" name="Group 177"/>
            <p:cNvGrpSpPr/>
            <p:nvPr/>
          </p:nvGrpSpPr>
          <p:grpSpPr>
            <a:xfrm>
              <a:off x="1608907" y="0"/>
              <a:ext cx="1149221" cy="689532"/>
              <a:chOff x="0" y="0"/>
              <a:chExt cx="1149219" cy="689531"/>
            </a:xfrm>
          </p:grpSpPr>
          <p:sp>
            <p:nvSpPr>
              <p:cNvPr id="175" name="Shape 175"/>
              <p:cNvSpPr/>
              <p:nvPr/>
            </p:nvSpPr>
            <p:spPr>
              <a:xfrm>
                <a:off x="0" y="0"/>
                <a:ext cx="1149220" cy="689532"/>
              </a:xfrm>
              <a:prstGeom prst="roundRect">
                <a:avLst>
                  <a:gd name="adj" fmla="val 10000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latin typeface="굴림"/>
                    <a:ea typeface="굴림"/>
                    <a:cs typeface="굴림"/>
                    <a:sym typeface="굴림"/>
                  </a:defRPr>
                </a:pPr>
                <a:endParaRPr/>
              </a:p>
            </p:txBody>
          </p:sp>
          <p:sp>
            <p:nvSpPr>
              <p:cNvPr id="176" name="Shape 176"/>
              <p:cNvSpPr/>
              <p:nvPr/>
            </p:nvSpPr>
            <p:spPr>
              <a:xfrm>
                <a:off x="20207" y="199827"/>
                <a:ext cx="1108806" cy="28987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latin typeface="굴림"/>
                    <a:ea typeface="굴림"/>
                    <a:cs typeface="굴림"/>
                    <a:sym typeface="굴림"/>
                  </a:defRPr>
                </a:lvl1pPr>
              </a:lstStyle>
              <a:p>
                <a:pPr>
                  <a:defRPr sz="1085">
                    <a:solidFill>
                      <a:schemeClr val="accent3">
                        <a:lumOff val="44000"/>
                      </a:schemeClr>
                    </a:solidFill>
                    <a:latin typeface="Segoe UI"/>
                    <a:ea typeface="Segoe UI"/>
                    <a:cs typeface="Segoe UI"/>
                    <a:sym typeface="Segoe UI"/>
                  </a:defRPr>
                </a:pPr>
                <a:r>
                  <a:rPr sz="1600">
                    <a:solidFill>
                      <a:srgbClr val="000000"/>
                    </a:solidFill>
                    <a:latin typeface="굴림"/>
                    <a:ea typeface="굴림"/>
                    <a:cs typeface="굴림"/>
                    <a:sym typeface="굴림"/>
                  </a:rPr>
                  <a:t>문제정의문</a:t>
                </a:r>
              </a:p>
            </p:txBody>
          </p:sp>
        </p:grpSp>
        <p:sp>
          <p:nvSpPr>
            <p:cNvPr id="178" name="Shape 178"/>
            <p:cNvSpPr/>
            <p:nvPr/>
          </p:nvSpPr>
          <p:spPr>
            <a:xfrm rot="5400000">
              <a:off x="2055264" y="776872"/>
              <a:ext cx="256507" cy="285008"/>
            </a:xfrm>
            <a:prstGeom prst="rightArrow">
              <a:avLst>
                <a:gd name="adj1" fmla="val 70000"/>
                <a:gd name="adj2" fmla="val 50000"/>
              </a:avLst>
            </a:prstGeom>
            <a:noFill/>
            <a:ln w="9525" cap="flat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81" name="Group 181"/>
            <p:cNvGrpSpPr/>
            <p:nvPr/>
          </p:nvGrpSpPr>
          <p:grpSpPr>
            <a:xfrm>
              <a:off x="1608907" y="1149219"/>
              <a:ext cx="1149221" cy="689533"/>
              <a:chOff x="0" y="0"/>
              <a:chExt cx="1149219" cy="689531"/>
            </a:xfrm>
          </p:grpSpPr>
          <p:sp>
            <p:nvSpPr>
              <p:cNvPr id="179" name="Shape 179"/>
              <p:cNvSpPr/>
              <p:nvPr/>
            </p:nvSpPr>
            <p:spPr>
              <a:xfrm>
                <a:off x="0" y="0"/>
                <a:ext cx="1149220" cy="689532"/>
              </a:xfrm>
              <a:prstGeom prst="roundRect">
                <a:avLst>
                  <a:gd name="adj" fmla="val 10000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85">
                    <a:latin typeface="HY견고딕"/>
                    <a:ea typeface="HY견고딕"/>
                    <a:cs typeface="HY견고딕"/>
                    <a:sym typeface="HY견고딕"/>
                  </a:defRPr>
                </a:pPr>
                <a:endParaRPr/>
              </a:p>
            </p:txBody>
          </p:sp>
          <p:sp>
            <p:nvSpPr>
              <p:cNvPr id="180" name="Shape 180"/>
              <p:cNvSpPr/>
              <p:nvPr/>
            </p:nvSpPr>
            <p:spPr>
              <a:xfrm>
                <a:off x="20207" y="133945"/>
                <a:ext cx="1108806" cy="421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085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r>
                  <a:rPr>
                    <a:solidFill>
                      <a:srgbClr val="000000"/>
                    </a:solidFill>
                    <a:latin typeface="HY견고딕"/>
                    <a:ea typeface="HY견고딕"/>
                    <a:cs typeface="HY견고딕"/>
                    <a:sym typeface="HY견고딕"/>
                  </a:rPr>
                  <a:t>아이디어</a:t>
                </a:r>
                <a:endParaRPr>
                  <a:latin typeface="HY견고딕"/>
                  <a:ea typeface="HY견고딕"/>
                  <a:cs typeface="HY견고딕"/>
                  <a:sym typeface="HY견고딕"/>
                </a:endParaRPr>
              </a:p>
              <a:p>
                <a:pPr algn="ctr">
                  <a:defRPr sz="1085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r>
                  <a:rPr>
                    <a:solidFill>
                      <a:srgbClr val="000000"/>
                    </a:solidFill>
                    <a:latin typeface="HY견고딕"/>
                    <a:ea typeface="HY견고딕"/>
                    <a:cs typeface="HY견고딕"/>
                    <a:sym typeface="HY견고딕"/>
                  </a:rPr>
                  <a:t>창출</a:t>
                </a:r>
              </a:p>
            </p:txBody>
          </p:sp>
        </p:grpSp>
        <p:sp>
          <p:nvSpPr>
            <p:cNvPr id="182" name="Shape 182"/>
            <p:cNvSpPr/>
            <p:nvPr/>
          </p:nvSpPr>
          <p:spPr>
            <a:xfrm rot="10800000">
              <a:off x="1250810" y="1351482"/>
              <a:ext cx="256507" cy="285007"/>
            </a:xfrm>
            <a:prstGeom prst="rightArrow">
              <a:avLst>
                <a:gd name="adj1" fmla="val 70000"/>
                <a:gd name="adj2" fmla="val 50000"/>
              </a:avLst>
            </a:prstGeom>
            <a:noFill/>
            <a:ln w="9525" cap="flat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85" name="Group 185"/>
            <p:cNvGrpSpPr/>
            <p:nvPr/>
          </p:nvGrpSpPr>
          <p:grpSpPr>
            <a:xfrm>
              <a:off x="0" y="1149219"/>
              <a:ext cx="1149220" cy="689533"/>
              <a:chOff x="0" y="0"/>
              <a:chExt cx="1149219" cy="689531"/>
            </a:xfrm>
          </p:grpSpPr>
          <p:sp>
            <p:nvSpPr>
              <p:cNvPr id="183" name="Shape 183"/>
              <p:cNvSpPr/>
              <p:nvPr/>
            </p:nvSpPr>
            <p:spPr>
              <a:xfrm>
                <a:off x="0" y="0"/>
                <a:ext cx="1149220" cy="689532"/>
              </a:xfrm>
              <a:prstGeom prst="roundRect">
                <a:avLst>
                  <a:gd name="adj" fmla="val 10000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85">
                    <a:latin typeface="굴림"/>
                    <a:ea typeface="굴림"/>
                    <a:cs typeface="굴림"/>
                    <a:sym typeface="굴림"/>
                  </a:defRPr>
                </a:pPr>
                <a:endParaRPr/>
              </a:p>
            </p:txBody>
          </p:sp>
          <p:sp>
            <p:nvSpPr>
              <p:cNvPr id="184" name="Shape 184"/>
              <p:cNvSpPr/>
              <p:nvPr/>
            </p:nvSpPr>
            <p:spPr>
              <a:xfrm>
                <a:off x="20207" y="144181"/>
                <a:ext cx="1108806" cy="4011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085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r>
                  <a:rPr>
                    <a:solidFill>
                      <a:srgbClr val="000000"/>
                    </a:solidFill>
                    <a:latin typeface="굴림"/>
                    <a:ea typeface="굴림"/>
                    <a:cs typeface="굴림"/>
                    <a:sym typeface="굴림"/>
                  </a:rPr>
                  <a:t>다수 </a:t>
                </a:r>
                <a:endParaRPr>
                  <a:latin typeface="굴림"/>
                  <a:ea typeface="굴림"/>
                  <a:cs typeface="굴림"/>
                  <a:sym typeface="굴림"/>
                </a:endParaRPr>
              </a:p>
              <a:p>
                <a:pPr algn="ctr">
                  <a:defRPr sz="1085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r>
                  <a:rPr>
                    <a:solidFill>
                      <a:srgbClr val="000000"/>
                    </a:solidFill>
                    <a:latin typeface="굴림"/>
                    <a:ea typeface="굴림"/>
                    <a:cs typeface="굴림"/>
                    <a:sym typeface="굴림"/>
                  </a:rPr>
                  <a:t>아이디어</a:t>
                </a:r>
              </a:p>
            </p:txBody>
          </p:sp>
        </p:grpSp>
        <p:sp>
          <p:nvSpPr>
            <p:cNvPr id="186" name="Shape 186"/>
            <p:cNvSpPr/>
            <p:nvPr/>
          </p:nvSpPr>
          <p:spPr>
            <a:xfrm rot="5400000">
              <a:off x="446357" y="1926092"/>
              <a:ext cx="256506" cy="285008"/>
            </a:xfrm>
            <a:prstGeom prst="rightArrow">
              <a:avLst>
                <a:gd name="adj1" fmla="val 70000"/>
                <a:gd name="adj2" fmla="val 50000"/>
              </a:avLst>
            </a:prstGeom>
            <a:noFill/>
            <a:ln w="9525" cap="flat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89" name="Group 189"/>
            <p:cNvGrpSpPr/>
            <p:nvPr/>
          </p:nvGrpSpPr>
          <p:grpSpPr>
            <a:xfrm>
              <a:off x="0" y="2298439"/>
              <a:ext cx="1149220" cy="689533"/>
              <a:chOff x="0" y="0"/>
              <a:chExt cx="1149219" cy="689531"/>
            </a:xfrm>
          </p:grpSpPr>
          <p:sp>
            <p:nvSpPr>
              <p:cNvPr id="187" name="Shape 187"/>
              <p:cNvSpPr/>
              <p:nvPr/>
            </p:nvSpPr>
            <p:spPr>
              <a:xfrm>
                <a:off x="0" y="0"/>
                <a:ext cx="1149220" cy="689532"/>
              </a:xfrm>
              <a:prstGeom prst="roundRect">
                <a:avLst>
                  <a:gd name="adj" fmla="val 10000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85">
                    <a:latin typeface="HY견고딕"/>
                    <a:ea typeface="HY견고딕"/>
                    <a:cs typeface="HY견고딕"/>
                    <a:sym typeface="HY견고딕"/>
                  </a:defRPr>
                </a:pPr>
                <a:endParaRPr/>
              </a:p>
            </p:txBody>
          </p:sp>
          <p:sp>
            <p:nvSpPr>
              <p:cNvPr id="188" name="Shape 188"/>
              <p:cNvSpPr/>
              <p:nvPr/>
            </p:nvSpPr>
            <p:spPr>
              <a:xfrm>
                <a:off x="20207" y="133945"/>
                <a:ext cx="1108806" cy="421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085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r>
                  <a:rPr>
                    <a:solidFill>
                      <a:srgbClr val="000000"/>
                    </a:solidFill>
                    <a:latin typeface="HY견고딕"/>
                    <a:ea typeface="HY견고딕"/>
                    <a:cs typeface="HY견고딕"/>
                    <a:sym typeface="HY견고딕"/>
                  </a:rPr>
                  <a:t>아이디어</a:t>
                </a:r>
                <a:endParaRPr>
                  <a:latin typeface="HY견고딕"/>
                  <a:ea typeface="HY견고딕"/>
                  <a:cs typeface="HY견고딕"/>
                  <a:sym typeface="HY견고딕"/>
                </a:endParaRPr>
              </a:p>
              <a:p>
                <a:pPr algn="ctr">
                  <a:defRPr sz="1085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r>
                  <a:rPr>
                    <a:solidFill>
                      <a:srgbClr val="000000"/>
                    </a:solidFill>
                    <a:latin typeface="HY견고딕"/>
                    <a:ea typeface="HY견고딕"/>
                    <a:cs typeface="HY견고딕"/>
                    <a:sym typeface="HY견고딕"/>
                  </a:rPr>
                  <a:t>평가</a:t>
                </a:r>
              </a:p>
            </p:txBody>
          </p:sp>
        </p:grpSp>
        <p:sp>
          <p:nvSpPr>
            <p:cNvPr id="190" name="Shape 190"/>
            <p:cNvSpPr/>
            <p:nvPr/>
          </p:nvSpPr>
          <p:spPr>
            <a:xfrm>
              <a:off x="1250810" y="2500702"/>
              <a:ext cx="256507" cy="285007"/>
            </a:xfrm>
            <a:prstGeom prst="rightArrow">
              <a:avLst>
                <a:gd name="adj1" fmla="val 70000"/>
                <a:gd name="adj2" fmla="val 50000"/>
              </a:avLst>
            </a:prstGeom>
            <a:noFill/>
            <a:ln w="9525" cap="flat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93" name="Group 193"/>
            <p:cNvGrpSpPr/>
            <p:nvPr/>
          </p:nvGrpSpPr>
          <p:grpSpPr>
            <a:xfrm>
              <a:off x="1608907" y="2298439"/>
              <a:ext cx="1149221" cy="689533"/>
              <a:chOff x="0" y="0"/>
              <a:chExt cx="1149219" cy="689531"/>
            </a:xfrm>
          </p:grpSpPr>
          <p:sp>
            <p:nvSpPr>
              <p:cNvPr id="191" name="Shape 191"/>
              <p:cNvSpPr/>
              <p:nvPr/>
            </p:nvSpPr>
            <p:spPr>
              <a:xfrm>
                <a:off x="0" y="0"/>
                <a:ext cx="1149220" cy="689532"/>
              </a:xfrm>
              <a:prstGeom prst="roundRect">
                <a:avLst>
                  <a:gd name="adj" fmla="val 10000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85">
                    <a:latin typeface="굴림"/>
                    <a:ea typeface="굴림"/>
                    <a:cs typeface="굴림"/>
                    <a:sym typeface="굴림"/>
                  </a:defRPr>
                </a:pPr>
                <a:endParaRPr/>
              </a:p>
            </p:txBody>
          </p:sp>
          <p:sp>
            <p:nvSpPr>
              <p:cNvPr id="192" name="Shape 192"/>
              <p:cNvSpPr/>
              <p:nvPr/>
            </p:nvSpPr>
            <p:spPr>
              <a:xfrm>
                <a:off x="20207" y="144181"/>
                <a:ext cx="1108806" cy="4011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085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r>
                  <a:rPr>
                    <a:solidFill>
                      <a:srgbClr val="000000"/>
                    </a:solidFill>
                    <a:latin typeface="굴림"/>
                    <a:ea typeface="굴림"/>
                    <a:cs typeface="굴림"/>
                    <a:sym typeface="굴림"/>
                  </a:rPr>
                  <a:t>실용적 </a:t>
                </a:r>
                <a:endParaRPr>
                  <a:latin typeface="굴림"/>
                  <a:ea typeface="굴림"/>
                  <a:cs typeface="굴림"/>
                  <a:sym typeface="굴림"/>
                </a:endParaRPr>
              </a:p>
              <a:p>
                <a:pPr algn="ctr">
                  <a:defRPr sz="1085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r>
                  <a:rPr>
                    <a:solidFill>
                      <a:srgbClr val="000000"/>
                    </a:solidFill>
                    <a:latin typeface="굴림"/>
                    <a:ea typeface="굴림"/>
                    <a:cs typeface="굴림"/>
                    <a:sym typeface="굴림"/>
                  </a:rPr>
                  <a:t>해결방안</a:t>
                </a:r>
              </a:p>
            </p:txBody>
          </p:sp>
        </p:grpSp>
        <p:sp>
          <p:nvSpPr>
            <p:cNvPr id="194" name="Shape 194"/>
            <p:cNvSpPr/>
            <p:nvPr/>
          </p:nvSpPr>
          <p:spPr>
            <a:xfrm rot="5400000">
              <a:off x="2055264" y="3075312"/>
              <a:ext cx="256507" cy="285007"/>
            </a:xfrm>
            <a:prstGeom prst="rightArrow">
              <a:avLst>
                <a:gd name="adj1" fmla="val 70000"/>
                <a:gd name="adj2" fmla="val 50000"/>
              </a:avLst>
            </a:prstGeom>
            <a:noFill/>
            <a:ln w="9525" cap="flat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97" name="Group 197"/>
            <p:cNvGrpSpPr/>
            <p:nvPr/>
          </p:nvGrpSpPr>
          <p:grpSpPr>
            <a:xfrm>
              <a:off x="1608907" y="3447659"/>
              <a:ext cx="1149221" cy="689533"/>
              <a:chOff x="0" y="0"/>
              <a:chExt cx="1149219" cy="689531"/>
            </a:xfrm>
          </p:grpSpPr>
          <p:sp>
            <p:nvSpPr>
              <p:cNvPr id="195" name="Shape 195"/>
              <p:cNvSpPr/>
              <p:nvPr/>
            </p:nvSpPr>
            <p:spPr>
              <a:xfrm>
                <a:off x="0" y="0"/>
                <a:ext cx="1149220" cy="689532"/>
              </a:xfrm>
              <a:prstGeom prst="roundRect">
                <a:avLst>
                  <a:gd name="adj" fmla="val 10000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85">
                    <a:latin typeface="HY견고딕"/>
                    <a:ea typeface="HY견고딕"/>
                    <a:cs typeface="HY견고딕"/>
                    <a:sym typeface="HY견고딕"/>
                  </a:defRPr>
                </a:pPr>
                <a:endParaRPr/>
              </a:p>
            </p:txBody>
          </p:sp>
          <p:sp>
            <p:nvSpPr>
              <p:cNvPr id="196" name="Shape 196"/>
              <p:cNvSpPr/>
              <p:nvPr/>
            </p:nvSpPr>
            <p:spPr>
              <a:xfrm>
                <a:off x="20207" y="133945"/>
                <a:ext cx="1108806" cy="421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085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r>
                  <a:rPr>
                    <a:solidFill>
                      <a:srgbClr val="000000"/>
                    </a:solidFill>
                    <a:latin typeface="HY견고딕"/>
                    <a:ea typeface="HY견고딕"/>
                    <a:cs typeface="HY견고딕"/>
                    <a:sym typeface="HY견고딕"/>
                  </a:rPr>
                  <a:t>아이디어</a:t>
                </a:r>
                <a:endParaRPr>
                  <a:latin typeface="HY견고딕"/>
                  <a:ea typeface="HY견고딕"/>
                  <a:cs typeface="HY견고딕"/>
                  <a:sym typeface="HY견고딕"/>
                </a:endParaRPr>
              </a:p>
              <a:p>
                <a:pPr algn="ctr">
                  <a:defRPr sz="1085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r>
                  <a:rPr>
                    <a:solidFill>
                      <a:srgbClr val="000000"/>
                    </a:solidFill>
                    <a:latin typeface="HY견고딕"/>
                    <a:ea typeface="HY견고딕"/>
                    <a:cs typeface="HY견고딕"/>
                    <a:sym typeface="HY견고딕"/>
                  </a:rPr>
                  <a:t>판단</a:t>
                </a:r>
              </a:p>
            </p:txBody>
          </p:sp>
        </p:grpSp>
        <p:sp>
          <p:nvSpPr>
            <p:cNvPr id="198" name="Shape 198"/>
            <p:cNvSpPr/>
            <p:nvPr/>
          </p:nvSpPr>
          <p:spPr>
            <a:xfrm rot="10800000">
              <a:off x="1250810" y="3649922"/>
              <a:ext cx="256507" cy="285007"/>
            </a:xfrm>
            <a:prstGeom prst="rightArrow">
              <a:avLst>
                <a:gd name="adj1" fmla="val 70000"/>
                <a:gd name="adj2" fmla="val 50000"/>
              </a:avLst>
            </a:prstGeom>
            <a:noFill/>
            <a:ln w="9525" cap="flat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201" name="Group 201"/>
            <p:cNvGrpSpPr/>
            <p:nvPr/>
          </p:nvGrpSpPr>
          <p:grpSpPr>
            <a:xfrm>
              <a:off x="0" y="3447659"/>
              <a:ext cx="1149220" cy="689533"/>
              <a:chOff x="0" y="0"/>
              <a:chExt cx="1149219" cy="689531"/>
            </a:xfrm>
          </p:grpSpPr>
          <p:sp>
            <p:nvSpPr>
              <p:cNvPr id="199" name="Shape 199"/>
              <p:cNvSpPr/>
              <p:nvPr/>
            </p:nvSpPr>
            <p:spPr>
              <a:xfrm>
                <a:off x="0" y="0"/>
                <a:ext cx="1149220" cy="689532"/>
              </a:xfrm>
              <a:prstGeom prst="roundRect">
                <a:avLst>
                  <a:gd name="adj" fmla="val 10000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85">
                    <a:latin typeface="굴림"/>
                    <a:ea typeface="굴림"/>
                    <a:cs typeface="굴림"/>
                    <a:sym typeface="굴림"/>
                  </a:defRPr>
                </a:pPr>
                <a:endParaRPr/>
              </a:p>
            </p:txBody>
          </p:sp>
          <p:sp>
            <p:nvSpPr>
              <p:cNvPr id="200" name="Shape 200"/>
              <p:cNvSpPr/>
              <p:nvPr/>
            </p:nvSpPr>
            <p:spPr>
              <a:xfrm>
                <a:off x="20207" y="144181"/>
                <a:ext cx="1108806" cy="4011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085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r>
                  <a:rPr>
                    <a:solidFill>
                      <a:srgbClr val="000000"/>
                    </a:solidFill>
                    <a:latin typeface="굴림"/>
                    <a:ea typeface="굴림"/>
                    <a:cs typeface="굴림"/>
                    <a:sym typeface="굴림"/>
                  </a:rPr>
                  <a:t>최종</a:t>
                </a:r>
                <a:endParaRPr>
                  <a:latin typeface="굴림"/>
                  <a:ea typeface="굴림"/>
                  <a:cs typeface="굴림"/>
                  <a:sym typeface="굴림"/>
                </a:endParaRPr>
              </a:p>
              <a:p>
                <a:pPr algn="ctr">
                  <a:defRPr sz="1085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r>
                  <a:rPr>
                    <a:solidFill>
                      <a:srgbClr val="000000"/>
                    </a:solidFill>
                    <a:latin typeface="굴림"/>
                    <a:ea typeface="굴림"/>
                    <a:cs typeface="굴림"/>
                    <a:sym typeface="굴림"/>
                  </a:rPr>
                  <a:t>해결방안</a:t>
                </a:r>
              </a:p>
            </p:txBody>
          </p:sp>
        </p:grpSp>
        <p:sp>
          <p:nvSpPr>
            <p:cNvPr id="202" name="Shape 202"/>
            <p:cNvSpPr/>
            <p:nvPr/>
          </p:nvSpPr>
          <p:spPr>
            <a:xfrm rot="5400000">
              <a:off x="446357" y="4224532"/>
              <a:ext cx="256506" cy="285007"/>
            </a:xfrm>
            <a:prstGeom prst="rightArrow">
              <a:avLst>
                <a:gd name="adj1" fmla="val 70000"/>
                <a:gd name="adj2" fmla="val 50000"/>
              </a:avLst>
            </a:prstGeom>
            <a:noFill/>
            <a:ln w="9525" cap="flat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205" name="Group 205"/>
            <p:cNvGrpSpPr/>
            <p:nvPr/>
          </p:nvGrpSpPr>
          <p:grpSpPr>
            <a:xfrm>
              <a:off x="0" y="4596879"/>
              <a:ext cx="1149220" cy="689533"/>
              <a:chOff x="0" y="0"/>
              <a:chExt cx="1149219" cy="689531"/>
            </a:xfrm>
          </p:grpSpPr>
          <p:sp>
            <p:nvSpPr>
              <p:cNvPr id="203" name="Shape 203"/>
              <p:cNvSpPr/>
              <p:nvPr/>
            </p:nvSpPr>
            <p:spPr>
              <a:xfrm>
                <a:off x="0" y="0"/>
                <a:ext cx="1149220" cy="689532"/>
              </a:xfrm>
              <a:prstGeom prst="roundRect">
                <a:avLst>
                  <a:gd name="adj" fmla="val 10000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85">
                    <a:latin typeface="HY견고딕"/>
                    <a:ea typeface="HY견고딕"/>
                    <a:cs typeface="HY견고딕"/>
                    <a:sym typeface="HY견고딕"/>
                  </a:defRPr>
                </a:pPr>
                <a:endParaRPr/>
              </a:p>
            </p:txBody>
          </p:sp>
          <p:sp>
            <p:nvSpPr>
              <p:cNvPr id="204" name="Shape 204"/>
              <p:cNvSpPr/>
              <p:nvPr/>
            </p:nvSpPr>
            <p:spPr>
              <a:xfrm>
                <a:off x="20207" y="133945"/>
                <a:ext cx="1108806" cy="421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085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r>
                  <a:rPr>
                    <a:solidFill>
                      <a:srgbClr val="000000"/>
                    </a:solidFill>
                    <a:latin typeface="HY견고딕"/>
                    <a:ea typeface="HY견고딕"/>
                    <a:cs typeface="HY견고딕"/>
                    <a:sym typeface="HY견고딕"/>
                  </a:rPr>
                  <a:t>아이디어</a:t>
                </a:r>
                <a:endParaRPr>
                  <a:latin typeface="HY견고딕"/>
                  <a:ea typeface="HY견고딕"/>
                  <a:cs typeface="HY견고딕"/>
                  <a:sym typeface="HY견고딕"/>
                </a:endParaRPr>
              </a:p>
              <a:p>
                <a:pPr algn="ctr">
                  <a:defRPr sz="1085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r>
                  <a:rPr>
                    <a:solidFill>
                      <a:srgbClr val="000000"/>
                    </a:solidFill>
                    <a:latin typeface="HY견고딕"/>
                    <a:ea typeface="HY견고딕"/>
                    <a:cs typeface="HY견고딕"/>
                    <a:sym typeface="HY견고딕"/>
                  </a:rPr>
                  <a:t>실행</a:t>
                </a:r>
              </a:p>
            </p:txBody>
          </p:sp>
        </p:grpSp>
      </p:grp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9810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="1"/>
            </a:lvl1pPr>
          </a:lstStyle>
          <a:p>
            <a:pPr>
              <a:defRPr b="0"/>
            </a:pPr>
            <a:r>
              <a:rPr b="1"/>
              <a:t>문제 해결을 위한 능력</a:t>
            </a:r>
          </a:p>
        </p:txBody>
      </p:sp>
      <p:sp>
        <p:nvSpPr>
          <p:cNvPr id="209" name="Shape 209"/>
          <p:cNvSpPr>
            <a:spLocks noGrp="1"/>
          </p:cNvSpPr>
          <p:nvPr>
            <p:ph type="body" sz="half" idx="4294967295"/>
          </p:nvPr>
        </p:nvSpPr>
        <p:spPr>
          <a:xfrm>
            <a:off x="461962" y="1571625"/>
            <a:ext cx="4038601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SzTx/>
              <a:buNone/>
            </a:pPr>
            <a:r>
              <a:rPr sz="2000" b="1">
                <a:solidFill>
                  <a:srgbClr val="0066FF"/>
                </a:solidFill>
              </a:rPr>
              <a:t>Teamwork</a:t>
            </a:r>
          </a:p>
          <a:p>
            <a:pPr marL="0" indent="0">
              <a:spcBef>
                <a:spcPts val="400"/>
              </a:spcBef>
              <a:buSzTx/>
              <a:buNone/>
            </a:pPr>
            <a:r>
              <a:rPr sz="180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서로의 다양성을 활용할 수 있다</a:t>
            </a:r>
            <a:br>
              <a:rPr sz="1800">
                <a:latin typeface="ＭＳ Ｐゴシック"/>
                <a:ea typeface="ＭＳ Ｐゴシック"/>
                <a:cs typeface="ＭＳ Ｐゴシック"/>
                <a:sym typeface="ＭＳ Ｐゴシック"/>
              </a:rPr>
            </a:br>
            <a:r>
              <a:rPr sz="1800"/>
              <a:t>-</a:t>
            </a:r>
            <a:r>
              <a:rPr sz="180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 경험</a:t>
            </a:r>
            <a:r>
              <a:rPr sz="1800"/>
              <a:t>,</a:t>
            </a:r>
            <a:r>
              <a:rPr sz="180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 지식</a:t>
            </a:r>
            <a:r>
              <a:rPr sz="1800"/>
              <a:t>,</a:t>
            </a:r>
            <a:r>
              <a:rPr sz="180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 관심분야 등</a:t>
            </a:r>
          </a:p>
          <a:p>
            <a:pPr marL="0" indent="0">
              <a:buSzTx/>
              <a:buNone/>
            </a:pPr>
            <a:endParaRPr sz="1800"/>
          </a:p>
          <a:p>
            <a:pPr marL="0" indent="0">
              <a:spcBef>
                <a:spcPts val="400"/>
              </a:spcBef>
              <a:buSzTx/>
              <a:buNone/>
            </a:pPr>
            <a:r>
              <a:rPr sz="2000" b="1">
                <a:solidFill>
                  <a:srgbClr val="0066FF"/>
                </a:solidFill>
              </a:rPr>
              <a:t>Communication skills</a:t>
            </a:r>
          </a:p>
          <a:p>
            <a:pPr marL="0" indent="0">
              <a:spcBef>
                <a:spcPts val="400"/>
              </a:spcBef>
              <a:buSzTx/>
              <a:buNone/>
            </a:pPr>
            <a:r>
              <a:rPr sz="180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상대의 말을 듣는 법</a:t>
            </a:r>
            <a:r>
              <a:rPr sz="1800"/>
              <a:t>,</a:t>
            </a:r>
            <a:r>
              <a:rPr sz="180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 원하는 내용을 상대에게 전달하는 법</a:t>
            </a:r>
            <a:r>
              <a:rPr sz="1800"/>
              <a:t>,</a:t>
            </a:r>
            <a:r>
              <a:rPr sz="180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 토론과 협상의 기술 등은 엔지니어가 갖추어야 할 중요한 능력이다</a:t>
            </a:r>
            <a:r>
              <a:rPr sz="1800"/>
              <a:t>.</a:t>
            </a:r>
          </a:p>
          <a:p>
            <a:pPr marL="0" indent="0">
              <a:buSzTx/>
              <a:buNone/>
            </a:pPr>
            <a:endParaRPr sz="1800"/>
          </a:p>
          <a:p>
            <a:pPr marL="0" indent="0">
              <a:spcBef>
                <a:spcPts val="400"/>
              </a:spcBef>
              <a:buSzTx/>
              <a:buNone/>
            </a:pPr>
            <a:r>
              <a:rPr sz="2000" b="1">
                <a:solidFill>
                  <a:srgbClr val="0066FF"/>
                </a:solidFill>
              </a:rPr>
              <a:t>Overcome Mental Block</a:t>
            </a:r>
          </a:p>
          <a:p>
            <a:pPr marL="0" indent="0">
              <a:spcBef>
                <a:spcPts val="400"/>
              </a:spcBef>
              <a:buSzTx/>
              <a:buNone/>
            </a:pPr>
            <a:r>
              <a:rPr sz="180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잘못된 가정들</a:t>
            </a:r>
            <a:r>
              <a:rPr sz="1800"/>
              <a:t>,</a:t>
            </a:r>
            <a:r>
              <a:rPr sz="180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 습관</a:t>
            </a:r>
            <a:r>
              <a:rPr sz="1800"/>
              <a:t>,</a:t>
            </a:r>
            <a:r>
              <a:rPr sz="180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 문화적 제한</a:t>
            </a:r>
            <a:r>
              <a:rPr sz="1800"/>
              <a:t>,</a:t>
            </a:r>
            <a:r>
              <a:rPr sz="180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 감정적 제한</a:t>
            </a:r>
            <a:r>
              <a:rPr sz="1800"/>
              <a:t>,</a:t>
            </a:r>
            <a:r>
              <a:rPr sz="180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 환경적 제한 등을 극복</a:t>
            </a:r>
          </a:p>
        </p:txBody>
      </p:sp>
      <p:pic>
        <p:nvPicPr>
          <p:cNvPr id="210" name="image12.jpg" descr="C:\Documents and Settings\eventia\Local Settings\Temporary Internet Files\Content.IE5\5LIE2RPL\MPj04118080000[1]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53025" y="1571625"/>
            <a:ext cx="3019425" cy="4525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그림 210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586" y="1423158"/>
            <a:ext cx="4705352" cy="3144045"/>
          </a:xfrm>
          <a:prstGeom prst="rect">
            <a:avLst/>
          </a:prstGeom>
          <a:effectLst>
            <a:outerShdw blurRad="254000" dist="127000" dir="359618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" grpId="1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/>
          </p:cNvSpPr>
          <p:nvPr>
            <p:ph type="title" idx="4294967295"/>
          </p:nvPr>
        </p:nvSpPr>
        <p:spPr>
          <a:xfrm>
            <a:off x="457200" y="209550"/>
            <a:ext cx="8229600" cy="12954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3200" b="1">
                <a:solidFill>
                  <a:srgbClr val="000000"/>
                </a:solidFill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>
              <a:defRPr sz="3600" b="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/>
                  </a:outerShdw>
                </a:effectLst>
              </a:defRPr>
            </a:pPr>
            <a:r>
              <a:rPr sz="3200" b="1">
                <a:solidFill>
                  <a:srgbClr val="000000"/>
                </a:solidFill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</a:rPr>
              <a:t>Overcome  Engineering  Mental  Block</a:t>
            </a:r>
          </a:p>
        </p:txBody>
      </p:sp>
      <p:sp>
        <p:nvSpPr>
          <p:cNvPr id="214" name="Shape 214"/>
          <p:cNvSpPr>
            <a:spLocks noGrp="1"/>
          </p:cNvSpPr>
          <p:nvPr>
            <p:ph type="body" sz="half" idx="4294967295"/>
          </p:nvPr>
        </p:nvSpPr>
        <p:spPr>
          <a:xfrm>
            <a:off x="465137" y="1600200"/>
            <a:ext cx="4038601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82562" indent="-182562">
              <a:spcBef>
                <a:spcPts val="400"/>
              </a:spcBef>
              <a:buSzTx/>
              <a:buNone/>
            </a:pPr>
            <a:r>
              <a:rPr sz="1800">
                <a:solidFill>
                  <a:srgbClr val="956251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잘못된 가정들</a:t>
            </a:r>
            <a:endParaRPr sz="1800" b="1">
              <a:solidFill>
                <a:srgbClr val="956251"/>
              </a:solidFill>
            </a:endParaRPr>
          </a:p>
          <a:p>
            <a:pPr marL="182562" indent="-182562">
              <a:buSzTx/>
              <a:buNone/>
            </a:pPr>
            <a:endParaRPr sz="1800"/>
          </a:p>
          <a:p>
            <a:pPr marL="117361" indent="-117361">
              <a:spcBef>
                <a:spcPts val="400"/>
              </a:spcBef>
            </a:pPr>
            <a:r>
              <a:rPr sz="180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나는 창의적이지 못하다</a:t>
            </a:r>
            <a:endParaRPr sz="1800"/>
          </a:p>
          <a:p>
            <a:pPr marL="117361" indent="-117361">
              <a:spcBef>
                <a:spcPts val="400"/>
              </a:spcBef>
            </a:pPr>
            <a:r>
              <a:rPr sz="1800"/>
              <a:t>IQ</a:t>
            </a:r>
            <a:r>
              <a:rPr sz="180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가 높은 사람이 창의적이다</a:t>
            </a:r>
            <a:r>
              <a:rPr sz="1800"/>
              <a:t>.</a:t>
            </a:r>
          </a:p>
          <a:p>
            <a:pPr marL="117361" indent="-117361">
              <a:spcBef>
                <a:spcPts val="400"/>
              </a:spcBef>
            </a:pPr>
            <a:r>
              <a:rPr sz="180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노는 것은 하찮은 것이다</a:t>
            </a:r>
            <a:r>
              <a:rPr sz="1800"/>
              <a:t>.</a:t>
            </a:r>
          </a:p>
          <a:p>
            <a:pPr marL="117361" indent="-117361">
              <a:spcBef>
                <a:spcPts val="400"/>
              </a:spcBef>
            </a:pPr>
            <a:r>
              <a:rPr sz="180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정답은 유일하다</a:t>
            </a:r>
            <a:endParaRPr sz="1800"/>
          </a:p>
          <a:p>
            <a:pPr marL="117361" indent="-117361">
              <a:spcBef>
                <a:spcPts val="400"/>
              </a:spcBef>
            </a:pPr>
            <a:r>
              <a:rPr sz="1800"/>
              <a:t>5</a:t>
            </a:r>
            <a:r>
              <a:rPr sz="180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개의 지문 중에는 반드시 정답이 있다</a:t>
            </a:r>
            <a:r>
              <a:rPr sz="1800"/>
              <a:t>.</a:t>
            </a:r>
          </a:p>
          <a:p>
            <a:pPr marL="117361" indent="-117361">
              <a:spcBef>
                <a:spcPts val="400"/>
              </a:spcBef>
            </a:pPr>
            <a:r>
              <a:rPr sz="1800"/>
              <a:t>….</a:t>
            </a:r>
          </a:p>
        </p:txBody>
      </p:sp>
      <p:sp>
        <p:nvSpPr>
          <p:cNvPr id="215" name="Shape 215"/>
          <p:cNvSpPr/>
          <p:nvPr/>
        </p:nvSpPr>
        <p:spPr>
          <a:xfrm>
            <a:off x="4656137" y="1600200"/>
            <a:ext cx="4038601" cy="441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342900" indent="-274637">
              <a:spcBef>
                <a:spcPts val="500"/>
              </a:spcBef>
              <a:defRPr sz="28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sz="2200" dirty="0">
                <a:solidFill>
                  <a:srgbClr val="00B050"/>
                </a:solidFill>
              </a:rPr>
              <a:t>A</a:t>
            </a:r>
            <a:r>
              <a:rPr sz="2200" dirty="0">
                <a:solidFill>
                  <a:srgbClr val="00B05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 에서 </a:t>
            </a:r>
            <a:r>
              <a:rPr sz="2200" dirty="0">
                <a:solidFill>
                  <a:srgbClr val="00B050"/>
                </a:solidFill>
              </a:rPr>
              <a:t>B</a:t>
            </a:r>
            <a:r>
              <a:rPr sz="2200" dirty="0">
                <a:solidFill>
                  <a:srgbClr val="00B05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 로 가는 길을 그려라</a:t>
            </a:r>
          </a:p>
        </p:txBody>
      </p:sp>
      <p:pic>
        <p:nvPicPr>
          <p:cNvPr id="216" name="image13.jpg" descr="SCAN00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87928" y="2214553"/>
            <a:ext cx="3898914" cy="3714777"/>
          </a:xfrm>
          <a:prstGeom prst="rect">
            <a:avLst/>
          </a:prstGeom>
          <a:ln w="12700">
            <a:miter lim="400000"/>
          </a:ln>
          <a:effectLst>
            <a:outerShdw blurRad="88900" dist="889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217" name="Shape 217"/>
          <p:cNvSpPr/>
          <p:nvPr/>
        </p:nvSpPr>
        <p:spPr>
          <a:xfrm>
            <a:off x="5334000" y="2569279"/>
            <a:ext cx="3090864" cy="2906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73" extrusionOk="0">
                <a:moveTo>
                  <a:pt x="228" y="21373"/>
                </a:moveTo>
                <a:cubicBezTo>
                  <a:pt x="54" y="21007"/>
                  <a:pt x="0" y="20977"/>
                  <a:pt x="0" y="20492"/>
                </a:cubicBezTo>
                <a:cubicBezTo>
                  <a:pt x="0" y="15263"/>
                  <a:pt x="1" y="10032"/>
                  <a:pt x="76" y="4803"/>
                </a:cubicBezTo>
                <a:cubicBezTo>
                  <a:pt x="80" y="4544"/>
                  <a:pt x="311" y="4548"/>
                  <a:pt x="456" y="4483"/>
                </a:cubicBezTo>
                <a:cubicBezTo>
                  <a:pt x="1144" y="4173"/>
                  <a:pt x="288" y="4447"/>
                  <a:pt x="1369" y="4163"/>
                </a:cubicBezTo>
                <a:lnTo>
                  <a:pt x="1673" y="4082"/>
                </a:lnTo>
                <a:lnTo>
                  <a:pt x="5856" y="4163"/>
                </a:lnTo>
                <a:cubicBezTo>
                  <a:pt x="6465" y="4163"/>
                  <a:pt x="7082" y="4195"/>
                  <a:pt x="7682" y="4082"/>
                </a:cubicBezTo>
                <a:cubicBezTo>
                  <a:pt x="7823" y="4056"/>
                  <a:pt x="7986" y="3762"/>
                  <a:pt x="7986" y="3762"/>
                </a:cubicBezTo>
                <a:cubicBezTo>
                  <a:pt x="8011" y="3682"/>
                  <a:pt x="8018" y="3592"/>
                  <a:pt x="8062" y="3522"/>
                </a:cubicBezTo>
                <a:cubicBezTo>
                  <a:pt x="8122" y="3428"/>
                  <a:pt x="8266" y="3392"/>
                  <a:pt x="8290" y="3282"/>
                </a:cubicBezTo>
                <a:cubicBezTo>
                  <a:pt x="8372" y="2917"/>
                  <a:pt x="8329" y="2534"/>
                  <a:pt x="8366" y="2161"/>
                </a:cubicBezTo>
                <a:cubicBezTo>
                  <a:pt x="8380" y="2026"/>
                  <a:pt x="8421" y="1895"/>
                  <a:pt x="8442" y="1761"/>
                </a:cubicBezTo>
                <a:cubicBezTo>
                  <a:pt x="8472" y="1575"/>
                  <a:pt x="8454" y="1377"/>
                  <a:pt x="8518" y="1201"/>
                </a:cubicBezTo>
                <a:cubicBezTo>
                  <a:pt x="8662" y="807"/>
                  <a:pt x="8836" y="699"/>
                  <a:pt x="9127" y="480"/>
                </a:cubicBezTo>
                <a:cubicBezTo>
                  <a:pt x="9201" y="424"/>
                  <a:pt x="9273" y="363"/>
                  <a:pt x="9355" y="320"/>
                </a:cubicBezTo>
                <a:cubicBezTo>
                  <a:pt x="9542" y="222"/>
                  <a:pt x="9864" y="191"/>
                  <a:pt x="10039" y="160"/>
                </a:cubicBezTo>
                <a:cubicBezTo>
                  <a:pt x="11360" y="216"/>
                  <a:pt x="11609" y="-227"/>
                  <a:pt x="12169" y="480"/>
                </a:cubicBezTo>
                <a:cubicBezTo>
                  <a:pt x="12228" y="554"/>
                  <a:pt x="12270" y="640"/>
                  <a:pt x="12321" y="720"/>
                </a:cubicBezTo>
                <a:cubicBezTo>
                  <a:pt x="12685" y="1868"/>
                  <a:pt x="12424" y="897"/>
                  <a:pt x="12549" y="3202"/>
                </a:cubicBezTo>
                <a:cubicBezTo>
                  <a:pt x="12562" y="3434"/>
                  <a:pt x="12510" y="4017"/>
                  <a:pt x="12777" y="4243"/>
                </a:cubicBezTo>
                <a:cubicBezTo>
                  <a:pt x="12840" y="4295"/>
                  <a:pt x="12930" y="4296"/>
                  <a:pt x="13006" y="4323"/>
                </a:cubicBezTo>
                <a:cubicBezTo>
                  <a:pt x="14250" y="4222"/>
                  <a:pt x="14467" y="4164"/>
                  <a:pt x="15972" y="4323"/>
                </a:cubicBezTo>
                <a:cubicBezTo>
                  <a:pt x="16085" y="4335"/>
                  <a:pt x="16170" y="4441"/>
                  <a:pt x="16276" y="4483"/>
                </a:cubicBezTo>
                <a:cubicBezTo>
                  <a:pt x="16374" y="4521"/>
                  <a:pt x="16479" y="4536"/>
                  <a:pt x="16580" y="4563"/>
                </a:cubicBezTo>
                <a:cubicBezTo>
                  <a:pt x="17561" y="5337"/>
                  <a:pt x="16833" y="4632"/>
                  <a:pt x="16961" y="7445"/>
                </a:cubicBezTo>
                <a:cubicBezTo>
                  <a:pt x="16971" y="7686"/>
                  <a:pt x="16976" y="7932"/>
                  <a:pt x="17037" y="8165"/>
                </a:cubicBezTo>
                <a:cubicBezTo>
                  <a:pt x="17055" y="8238"/>
                  <a:pt x="17118" y="8316"/>
                  <a:pt x="17189" y="8325"/>
                </a:cubicBezTo>
                <a:cubicBezTo>
                  <a:pt x="17743" y="8398"/>
                  <a:pt x="18304" y="8378"/>
                  <a:pt x="18862" y="8405"/>
                </a:cubicBezTo>
                <a:cubicBezTo>
                  <a:pt x="19369" y="8378"/>
                  <a:pt x="19877" y="8371"/>
                  <a:pt x="20383" y="8325"/>
                </a:cubicBezTo>
                <a:cubicBezTo>
                  <a:pt x="20463" y="8318"/>
                  <a:pt x="20540" y="8283"/>
                  <a:pt x="20611" y="8245"/>
                </a:cubicBezTo>
                <a:cubicBezTo>
                  <a:pt x="20693" y="8202"/>
                  <a:pt x="20763" y="8138"/>
                  <a:pt x="20839" y="8085"/>
                </a:cubicBezTo>
                <a:cubicBezTo>
                  <a:pt x="20902" y="7887"/>
                  <a:pt x="20987" y="7651"/>
                  <a:pt x="20992" y="7445"/>
                </a:cubicBezTo>
                <a:cubicBezTo>
                  <a:pt x="21138" y="292"/>
                  <a:pt x="18948" y="1144"/>
                  <a:pt x="21296" y="320"/>
                </a:cubicBezTo>
                <a:cubicBezTo>
                  <a:pt x="21479" y="30"/>
                  <a:pt x="21366" y="123"/>
                  <a:pt x="21600" y="0"/>
                </a:cubicBezTo>
              </a:path>
            </a:pathLst>
          </a:custGeom>
          <a:ln w="50800">
            <a:solidFill>
              <a:srgbClr val="B6DCDF"/>
            </a:solidFill>
            <a:bevel/>
            <a:tailEnd type="triangle"/>
          </a:ln>
        </p:spPr>
        <p:txBody>
          <a:bodyPr lIns="45719" rIns="45719" anchor="ctr"/>
          <a:lstStyle/>
          <a:p>
            <a:pPr algn="ctr">
              <a:defRPr sz="1800">
                <a:latin typeface="Corbel"/>
                <a:ea typeface="Corbel"/>
                <a:cs typeface="Corbel"/>
                <a:sym typeface="Corbel"/>
              </a:defRPr>
            </a:pPr>
            <a:endParaRPr/>
          </a:p>
        </p:txBody>
      </p:sp>
      <p:sp>
        <p:nvSpPr>
          <p:cNvPr id="218" name="Shape 218"/>
          <p:cNvSpPr/>
          <p:nvPr/>
        </p:nvSpPr>
        <p:spPr>
          <a:xfrm>
            <a:off x="4659392" y="2090738"/>
            <a:ext cx="3733721" cy="33956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3" h="21600" extrusionOk="0">
                <a:moveTo>
                  <a:pt x="3018" y="21600"/>
                </a:moveTo>
                <a:cubicBezTo>
                  <a:pt x="2913" y="21577"/>
                  <a:pt x="2803" y="21572"/>
                  <a:pt x="2703" y="21531"/>
                </a:cubicBezTo>
                <a:cubicBezTo>
                  <a:pt x="2537" y="21462"/>
                  <a:pt x="2283" y="21137"/>
                  <a:pt x="2200" y="21046"/>
                </a:cubicBezTo>
                <a:lnTo>
                  <a:pt x="1320" y="20077"/>
                </a:lnTo>
                <a:lnTo>
                  <a:pt x="1006" y="19731"/>
                </a:lnTo>
                <a:cubicBezTo>
                  <a:pt x="964" y="19685"/>
                  <a:pt x="907" y="19651"/>
                  <a:pt x="880" y="19592"/>
                </a:cubicBezTo>
                <a:cubicBezTo>
                  <a:pt x="721" y="19241"/>
                  <a:pt x="832" y="19373"/>
                  <a:pt x="566" y="19177"/>
                </a:cubicBezTo>
                <a:cubicBezTo>
                  <a:pt x="503" y="19085"/>
                  <a:pt x="420" y="19005"/>
                  <a:pt x="377" y="18900"/>
                </a:cubicBezTo>
                <a:cubicBezTo>
                  <a:pt x="334" y="18792"/>
                  <a:pt x="338" y="18669"/>
                  <a:pt x="314" y="18554"/>
                </a:cubicBezTo>
                <a:cubicBezTo>
                  <a:pt x="262" y="18293"/>
                  <a:pt x="259" y="18301"/>
                  <a:pt x="189" y="18069"/>
                </a:cubicBezTo>
                <a:cubicBezTo>
                  <a:pt x="46" y="16499"/>
                  <a:pt x="115" y="17145"/>
                  <a:pt x="0" y="16131"/>
                </a:cubicBezTo>
                <a:cubicBezTo>
                  <a:pt x="150" y="10034"/>
                  <a:pt x="-37" y="18082"/>
                  <a:pt x="126" y="8308"/>
                </a:cubicBezTo>
                <a:cubicBezTo>
                  <a:pt x="163" y="6095"/>
                  <a:pt x="97" y="6727"/>
                  <a:pt x="252" y="5538"/>
                </a:cubicBezTo>
                <a:cubicBezTo>
                  <a:pt x="273" y="4523"/>
                  <a:pt x="262" y="3506"/>
                  <a:pt x="314" y="2492"/>
                </a:cubicBezTo>
                <a:cubicBezTo>
                  <a:pt x="325" y="2280"/>
                  <a:pt x="368" y="2067"/>
                  <a:pt x="440" y="1869"/>
                </a:cubicBezTo>
                <a:cubicBezTo>
                  <a:pt x="496" y="1715"/>
                  <a:pt x="614" y="1597"/>
                  <a:pt x="692" y="1454"/>
                </a:cubicBezTo>
                <a:cubicBezTo>
                  <a:pt x="740" y="1365"/>
                  <a:pt x="771" y="1267"/>
                  <a:pt x="817" y="1177"/>
                </a:cubicBezTo>
                <a:cubicBezTo>
                  <a:pt x="855" y="1105"/>
                  <a:pt x="909" y="1044"/>
                  <a:pt x="943" y="969"/>
                </a:cubicBezTo>
                <a:cubicBezTo>
                  <a:pt x="973" y="904"/>
                  <a:pt x="969" y="822"/>
                  <a:pt x="1006" y="762"/>
                </a:cubicBezTo>
                <a:cubicBezTo>
                  <a:pt x="1055" y="680"/>
                  <a:pt x="1138" y="629"/>
                  <a:pt x="1195" y="554"/>
                </a:cubicBezTo>
                <a:cubicBezTo>
                  <a:pt x="1438" y="233"/>
                  <a:pt x="1176" y="391"/>
                  <a:pt x="1635" y="138"/>
                </a:cubicBezTo>
                <a:cubicBezTo>
                  <a:pt x="1694" y="106"/>
                  <a:pt x="1757" y="76"/>
                  <a:pt x="1823" y="69"/>
                </a:cubicBezTo>
                <a:cubicBezTo>
                  <a:pt x="2220" y="29"/>
                  <a:pt x="2620" y="23"/>
                  <a:pt x="3018" y="0"/>
                </a:cubicBezTo>
                <a:lnTo>
                  <a:pt x="8047" y="69"/>
                </a:lnTo>
                <a:cubicBezTo>
                  <a:pt x="8383" y="77"/>
                  <a:pt x="8717" y="133"/>
                  <a:pt x="9053" y="138"/>
                </a:cubicBezTo>
                <a:lnTo>
                  <a:pt x="20620" y="277"/>
                </a:lnTo>
                <a:cubicBezTo>
                  <a:pt x="20683" y="300"/>
                  <a:pt x="20749" y="314"/>
                  <a:pt x="20809" y="346"/>
                </a:cubicBezTo>
                <a:cubicBezTo>
                  <a:pt x="20967" y="433"/>
                  <a:pt x="21006" y="494"/>
                  <a:pt x="21123" y="623"/>
                </a:cubicBezTo>
                <a:cubicBezTo>
                  <a:pt x="21144" y="692"/>
                  <a:pt x="21173" y="759"/>
                  <a:pt x="21186" y="831"/>
                </a:cubicBezTo>
                <a:cubicBezTo>
                  <a:pt x="21224" y="1043"/>
                  <a:pt x="21217" y="1315"/>
                  <a:pt x="21312" y="1523"/>
                </a:cubicBezTo>
                <a:cubicBezTo>
                  <a:pt x="21345" y="1598"/>
                  <a:pt x="21395" y="1662"/>
                  <a:pt x="21437" y="1731"/>
                </a:cubicBezTo>
                <a:cubicBezTo>
                  <a:pt x="21458" y="1869"/>
                  <a:pt x="21472" y="2009"/>
                  <a:pt x="21500" y="2146"/>
                </a:cubicBezTo>
                <a:cubicBezTo>
                  <a:pt x="21515" y="2217"/>
                  <a:pt x="21563" y="2354"/>
                  <a:pt x="21563" y="2354"/>
                </a:cubicBezTo>
              </a:path>
            </a:pathLst>
          </a:custGeom>
          <a:ln w="50800">
            <a:solidFill>
              <a:srgbClr val="00B050"/>
            </a:solidFill>
            <a:bevel/>
            <a:tailEnd type="triangle"/>
          </a:ln>
        </p:spPr>
        <p:txBody>
          <a:bodyPr lIns="45719" rIns="45719" anchor="ctr"/>
          <a:lstStyle/>
          <a:p>
            <a:pPr algn="ctr">
              <a:defRPr sz="1800">
                <a:latin typeface="Corbel"/>
                <a:ea typeface="Corbel"/>
                <a:cs typeface="Corbel"/>
                <a:sym typeface="Corbel"/>
              </a:defRPr>
            </a:pPr>
            <a:endParaRPr/>
          </a:p>
        </p:txBody>
      </p:sp>
      <p:sp>
        <p:nvSpPr>
          <p:cNvPr id="219" name="Shape 219"/>
          <p:cNvSpPr/>
          <p:nvPr/>
        </p:nvSpPr>
        <p:spPr>
          <a:xfrm flipV="1">
            <a:off x="5357812" y="2643188"/>
            <a:ext cx="3071813" cy="2928938"/>
          </a:xfrm>
          <a:prstGeom prst="line">
            <a:avLst/>
          </a:prstGeom>
          <a:ln w="63500">
            <a:solidFill>
              <a:srgbClr val="00B0F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20" name="Shape 220"/>
          <p:cNvSpPr/>
          <p:nvPr/>
        </p:nvSpPr>
        <p:spPr>
          <a:xfrm>
            <a:off x="5000625" y="1785938"/>
            <a:ext cx="547343" cy="1"/>
          </a:xfrm>
          <a:prstGeom prst="line">
            <a:avLst/>
          </a:prstGeom>
          <a:ln w="63500">
            <a:solidFill>
              <a:srgbClr val="7030A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21" name="Shape 221"/>
          <p:cNvSpPr/>
          <p:nvPr/>
        </p:nvSpPr>
        <p:spPr>
          <a:xfrm rot="18956268" flipH="1" flipV="1">
            <a:off x="6867138" y="878584"/>
            <a:ext cx="455846" cy="39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509" extrusionOk="0">
                <a:moveTo>
                  <a:pt x="0" y="644"/>
                </a:moveTo>
                <a:lnTo>
                  <a:pt x="0" y="644"/>
                </a:lnTo>
                <a:cubicBezTo>
                  <a:pt x="9202" y="-2091"/>
                  <a:pt x="18620" y="4138"/>
                  <a:pt x="21035" y="14557"/>
                </a:cubicBezTo>
                <a:cubicBezTo>
                  <a:pt x="21410" y="16173"/>
                  <a:pt x="21600" y="17838"/>
                  <a:pt x="21600" y="19509"/>
                </a:cubicBezTo>
              </a:path>
            </a:pathLst>
          </a:custGeom>
          <a:ln w="63500">
            <a:solidFill>
              <a:srgbClr val="FF0000"/>
            </a:solidFill>
            <a:bevel/>
            <a:headEnd type="triangle"/>
          </a:ln>
        </p:spPr>
        <p:txBody>
          <a:bodyPr lIns="45719" rIns="45719" anchor="ctr"/>
          <a:lstStyle/>
          <a:p>
            <a:pPr algn="ctr">
              <a:defRPr sz="1800">
                <a:latin typeface="Corbel"/>
                <a:ea typeface="Corbel"/>
                <a:cs typeface="Corbel"/>
                <a:sym typeface="Corbel"/>
              </a:defRPr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2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blinds(horizontal)">
                                      <p:cBhvr>
                                        <p:cTn id="22" dur="500" fill="hold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xit" presetSubtype="1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blinds(horizontal)">
                                      <p:cBhvr>
                                        <p:cTn id="32" dur="500" fill="hold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xit" presetSubtype="1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blinds(horizontal)">
                                      <p:cBhvr>
                                        <p:cTn id="42" dur="500" fill="hold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xit" presetSubtype="1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blinds(horizontal)">
                                      <p:cBhvr>
                                        <p:cTn id="52" dur="500" fill="hold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xit" presetSubtype="1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blinds(horizontal)">
                                      <p:cBhvr>
                                        <p:cTn id="62" dur="500" fill="hold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1" animBg="1" advAuto="0"/>
      <p:bldP spid="216" grpId="2" animBg="1" advAuto="0"/>
      <p:bldP spid="217" grpId="3" animBg="1" advAuto="0"/>
      <p:bldP spid="217" grpId="4" animBg="1" advAuto="0"/>
      <p:bldP spid="218" grpId="5" animBg="1" advAuto="0"/>
      <p:bldP spid="218" grpId="6" animBg="1" advAuto="0"/>
      <p:bldP spid="219" grpId="7" animBg="1" advAuto="0"/>
      <p:bldP spid="219" grpId="8" animBg="1" advAuto="0"/>
      <p:bldP spid="220" grpId="9" animBg="1" advAuto="0"/>
      <p:bldP spid="220" grpId="10" animBg="1" advAuto="0"/>
      <p:bldP spid="221" grpId="11" animBg="1" advAuto="0"/>
      <p:bldP spid="221" grpId="12" animBg="1" advAuto="0"/>
    </p:bld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egoe UI"/>
            <a:ea typeface="Segoe UI"/>
            <a:cs typeface="Segoe UI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egoe UI"/>
            <a:ea typeface="Segoe UI"/>
            <a:cs typeface="Segoe UI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egoe UI"/>
            <a:ea typeface="Segoe UI"/>
            <a:cs typeface="Segoe UI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egoe UI"/>
            <a:ea typeface="Segoe UI"/>
            <a:cs typeface="Segoe UI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1147</Words>
  <Application>Microsoft Office PowerPoint</Application>
  <PresentationFormat>화면 슬라이드 쇼(4:3)</PresentationFormat>
  <Paragraphs>256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4" baseType="lpstr">
      <vt:lpstr>Apple SD 산돌고딕 Neo 세미볼드체</vt:lpstr>
      <vt:lpstr>Apple SD 산돌고딕 Neo 일반체</vt:lpstr>
      <vt:lpstr>Helvetica Neue</vt:lpstr>
      <vt:lpstr>HY견고딕</vt:lpstr>
      <vt:lpstr>ＭＳ Ｐゴシック</vt:lpstr>
      <vt:lpstr>굴림</vt:lpstr>
      <vt:lpstr>맑은 고딕</vt:lpstr>
      <vt:lpstr>맑은 고딕</vt:lpstr>
      <vt:lpstr>바탕</vt:lpstr>
      <vt:lpstr>Corbel</vt:lpstr>
      <vt:lpstr>Helvetica</vt:lpstr>
      <vt:lpstr>Segoe UI</vt:lpstr>
      <vt:lpstr>Wingdings</vt:lpstr>
      <vt:lpstr>Default</vt:lpstr>
      <vt:lpstr>공학설계과정</vt:lpstr>
      <vt:lpstr>Jelly Bean 계산 (Workshop)</vt:lpstr>
      <vt:lpstr>Engineering is Design!</vt:lpstr>
      <vt:lpstr>What is Design?</vt:lpstr>
      <vt:lpstr>80/20 법칙</vt:lpstr>
      <vt:lpstr>엔지니어가 갖추어야 할 능력</vt:lpstr>
      <vt:lpstr>공학문제 해결과정</vt:lpstr>
      <vt:lpstr>문제 해결을 위한 능력</vt:lpstr>
      <vt:lpstr>Overcome  Engineering  Mental  Block</vt:lpstr>
      <vt:lpstr>PowerPoint 프레젠테이션</vt:lpstr>
      <vt:lpstr>공학적 산물</vt:lpstr>
      <vt:lpstr>프로젝트?</vt:lpstr>
      <vt:lpstr>창의공학기초설계 교과목…</vt:lpstr>
      <vt:lpstr>프로젝트 정의 및 구성요소</vt:lpstr>
      <vt:lpstr>프로젝트 관리 및 프로세스</vt:lpstr>
      <vt:lpstr>설계과제 (= 프로젝트) 계획서</vt:lpstr>
      <vt:lpstr>설계과제 계획서 (계속)</vt:lpstr>
      <vt:lpstr>결과보고서</vt:lpstr>
      <vt:lpstr>결과보고서 (계속)</vt:lpstr>
      <vt:lpstr>결과보고서 (계속)</vt:lpstr>
      <vt:lpstr>계획표</vt:lpstr>
      <vt:lpstr>계획서 작성 - 프로젝트 일정 관리</vt:lpstr>
      <vt:lpstr>계획/일정 관리</vt:lpstr>
      <vt:lpstr>갠트 차트</vt:lpstr>
      <vt:lpstr>실제 작성 사례 (중간보고)</vt:lpstr>
      <vt:lpstr>PowerPoint 프레젠테이션</vt:lpstr>
      <vt:lpstr>제품 개발 및 생산</vt:lpstr>
      <vt:lpstr>제품 생산 (工場)</vt:lpstr>
      <vt:lpstr>기계 부품 제작, 가공법</vt:lpstr>
      <vt:lpstr>Additive Manufacturing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Jelly Bean 계산 (Workshop)</dc:title>
  <dc:subject/>
  <dc:creator/>
  <cp:keywords/>
  <dc:description/>
  <cp:lastModifiedBy>Hyun Charles</cp:lastModifiedBy>
  <cp:revision>16</cp:revision>
  <cp:lastPrinted>2018-01-16T04:03:45Z</cp:lastPrinted>
  <dcterms:modified xsi:type="dcterms:W3CDTF">2019-09-03T01:09:52Z</dcterms:modified>
  <cp:category/>
</cp:coreProperties>
</file>